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F1F6"/>
    <a:srgbClr val="E0F5FC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877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F9D9E-6D18-4E3E-AD67-DBBE6827D8C3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D6654-426B-4F56-B089-14668CFBE0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D6654-426B-4F56-B089-14668CFBE0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75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0CF291-8EE2-4C07-8EF5-C88D04A26693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BDBD3E-A9A2-4D00-B8F7-F5C46B13391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88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5982" y="273107"/>
            <a:ext cx="11591109" cy="636410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93707"/>
              </p:ext>
            </p:extLst>
          </p:nvPr>
        </p:nvGraphicFramePr>
        <p:xfrm>
          <a:off x="6664165" y="736738"/>
          <a:ext cx="5116384" cy="378158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3063">
                  <a:extLst>
                    <a:ext uri="{9D8B030D-6E8A-4147-A177-3AD203B41FA5}">
                      <a16:colId xmlns:a16="http://schemas.microsoft.com/office/drawing/2014/main" val="1017964943"/>
                    </a:ext>
                  </a:extLst>
                </a:gridCol>
                <a:gridCol w="3563321">
                  <a:extLst>
                    <a:ext uri="{9D8B030D-6E8A-4147-A177-3AD203B41FA5}">
                      <a16:colId xmlns:a16="http://schemas.microsoft.com/office/drawing/2014/main" val="3593375061"/>
                    </a:ext>
                  </a:extLst>
                </a:gridCol>
              </a:tblGrid>
              <a:tr h="378648">
                <a:tc>
                  <a:txBody>
                    <a:bodyPr/>
                    <a:lstStyle/>
                    <a:p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Definition 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906"/>
                  </a:ext>
                </a:extLst>
              </a:tr>
              <a:tr h="627067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puberty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time when your body begins to develop and change as you move from childhood to adult.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08942"/>
                  </a:ext>
                </a:extLst>
              </a:tr>
              <a:tr h="60593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gestation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time between conception and birth, during which the embryo is developing in the uterus.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56641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fertilisation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male and female cells fusing together to create an embryo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0232"/>
                  </a:ext>
                </a:extLst>
              </a:tr>
              <a:tr h="50902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life expectancy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length of time, on average, that an animal is expected to live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7162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embryo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an unborn human or animal in the earliest stages of growth when its basic structures are</a:t>
                      </a:r>
                    </a:p>
                    <a:p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being formed.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10850"/>
                  </a:ext>
                </a:extLst>
              </a:tr>
              <a:tr h="50885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adolescence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the body starts to change over a few years</a:t>
                      </a:r>
                      <a:r>
                        <a:rPr lang="en-GB" sz="1200" b="0" i="0" baseline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Century Gothic" panose="020B0502020202020204" pitchFamily="34" charset="0"/>
                        </a:rPr>
                        <a:t>to enable reproduction during adulthood.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0739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7264" y="298566"/>
            <a:ext cx="99869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Science Year 5 Autumn 2		How different will you be when you are as old as your grandparents</a:t>
            </a:r>
            <a:r>
              <a:rPr lang="en-GB" sz="1400" dirty="0">
                <a:latin typeface="Century Gothic" panose="020B0502020202020204" pitchFamily="34" charset="0"/>
              </a:rPr>
              <a:t>?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62630"/>
              </p:ext>
            </p:extLst>
          </p:nvPr>
        </p:nvGraphicFramePr>
        <p:xfrm>
          <a:off x="375355" y="1626084"/>
          <a:ext cx="6088075" cy="35310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13803">
                  <a:extLst>
                    <a:ext uri="{9D8B030D-6E8A-4147-A177-3AD203B41FA5}">
                      <a16:colId xmlns:a16="http://schemas.microsoft.com/office/drawing/2014/main" val="3009740099"/>
                    </a:ext>
                  </a:extLst>
                </a:gridCol>
                <a:gridCol w="2974272">
                  <a:extLst>
                    <a:ext uri="{9D8B030D-6E8A-4147-A177-3AD203B41FA5}">
                      <a16:colId xmlns:a16="http://schemas.microsoft.com/office/drawing/2014/main" val="302602166"/>
                    </a:ext>
                  </a:extLst>
                </a:gridCol>
              </a:tblGrid>
              <a:tr h="27666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will I know by the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end of the unit? 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61731"/>
                  </a:ext>
                </a:extLst>
              </a:tr>
              <a:tr h="66535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All humans go through the same life cycle: they</a:t>
                      </a:r>
                      <a:r>
                        <a:rPr lang="en-GB" sz="1100" b="0" baseline="0" dirty="0">
                          <a:latin typeface="Century Gothic" panose="020B0502020202020204" pitchFamily="34" charset="0"/>
                        </a:rPr>
                        <a:t> are born, grow older and bigger, some may reproduce and then they die.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human life cycle begins</a:t>
                      </a:r>
                      <a:r>
                        <a:rPr lang="en-GB" sz="11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with an embryo which then develops into a foetus.</a:t>
                      </a:r>
                      <a:endParaRPr lang="en-GB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1288"/>
                  </a:ext>
                </a:extLst>
              </a:tr>
              <a:tr h="666205"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latin typeface="Century Gothic" panose="020B0502020202020204" pitchFamily="34" charset="0"/>
                        </a:rPr>
                        <a:t>Inheritance</a:t>
                      </a: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 results in humans sharing physical features with their parents and siblings.</a:t>
                      </a:r>
                      <a:endParaRPr lang="en-GB" sz="11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average human life expectancy is 73 years but this length</a:t>
                      </a:r>
                      <a:r>
                        <a:rPr lang="en-GB" sz="11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of time can vary.</a:t>
                      </a:r>
                      <a:endParaRPr lang="en-GB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338433"/>
                  </a:ext>
                </a:extLst>
              </a:tr>
              <a:tr h="627018"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latin typeface="Century Gothic" panose="020B0502020202020204" pitchFamily="34" charset="0"/>
                        </a:rPr>
                        <a:t>If you have</a:t>
                      </a: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 a sensible diet and look after your body, you can live healthily into old age.</a:t>
                      </a:r>
                      <a:endParaRPr lang="en-GB" sz="11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Children develop</a:t>
                      </a:r>
                      <a:r>
                        <a:rPr lang="en-GB" sz="11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into adults during adolescence and become physically capable of reproduction.</a:t>
                      </a:r>
                      <a:endParaRPr lang="en-GB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736053"/>
                  </a:ext>
                </a:extLst>
              </a:tr>
              <a:tr h="645553"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latin typeface="Century Gothic" panose="020B0502020202020204" pitchFamily="34" charset="0"/>
                        </a:rPr>
                        <a:t>Some people need to be cared for and</a:t>
                      </a: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 looked after due to physical and mental changes during old age.</a:t>
                      </a:r>
                      <a:endParaRPr lang="en-GB" sz="11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early years, especially the first three years of life, are very important for building the baby's brain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962844"/>
                  </a:ext>
                </a:extLst>
              </a:tr>
              <a:tr h="650211">
                <a:tc>
                  <a:txBody>
                    <a:bodyPr/>
                    <a:lstStyle/>
                    <a:p>
                      <a:pPr algn="l"/>
                      <a:r>
                        <a:rPr lang="en-GB" sz="1100" b="0" u="none" dirty="0">
                          <a:latin typeface="Century Gothic" panose="020B0502020202020204" pitchFamily="34" charset="0"/>
                        </a:rPr>
                        <a:t>The human</a:t>
                      </a: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 gestation period is around 9 months.</a:t>
                      </a:r>
                      <a:endParaRPr lang="en-GB" sz="11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100" b="0" baseline="0" dirty="0">
                          <a:latin typeface="Century Gothic" panose="020B0502020202020204" pitchFamily="34" charset="0"/>
                        </a:rPr>
                        <a:t>The human body goes through important physical changes during early adolescence, this is called puberty.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13904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8F855B5-3959-4E16-AFE6-855702D6A2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25" y="-35268"/>
            <a:ext cx="1247775" cy="1073493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D442FA-8FFF-4D62-B36C-941A36AD4FC8}"/>
              </a:ext>
            </a:extLst>
          </p:cNvPr>
          <p:cNvSpPr txBox="1"/>
          <p:nvPr/>
        </p:nvSpPr>
        <p:spPr>
          <a:xfrm>
            <a:off x="7890426" y="4570908"/>
            <a:ext cx="2672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entury Gothic" panose="020B0502020202020204" pitchFamily="34" charset="0"/>
              </a:rPr>
              <a:t>Key diagram:</a:t>
            </a:r>
            <a:endParaRPr lang="en-GB" sz="1400" u="sng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06D5D0-C970-49E6-8CD9-1EA801703384}"/>
              </a:ext>
            </a:extLst>
          </p:cNvPr>
          <p:cNvSpPr txBox="1"/>
          <p:nvPr/>
        </p:nvSpPr>
        <p:spPr>
          <a:xfrm>
            <a:off x="1969976" y="5220647"/>
            <a:ext cx="2480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Century Gothic" panose="020B0502020202020204" pitchFamily="34" charset="0"/>
              </a:rPr>
              <a:t>Key Texts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‘Can I build another me?’ by </a:t>
            </a:r>
            <a:r>
              <a:rPr lang="en-US" sz="1400" dirty="0" err="1">
                <a:latin typeface="Century Gothic" panose="020B0502020202020204" pitchFamily="34" charset="0"/>
              </a:rPr>
              <a:t>Shinsuke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dirty="0" err="1">
                <a:latin typeface="Century Gothic" panose="020B0502020202020204" pitchFamily="34" charset="0"/>
              </a:rPr>
              <a:t>Yoshitake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US" sz="1400" u="sng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9CBE1F-8243-4972-82AF-DD426AC1B72C}"/>
              </a:ext>
            </a:extLst>
          </p:cNvPr>
          <p:cNvSpPr txBox="1"/>
          <p:nvPr/>
        </p:nvSpPr>
        <p:spPr>
          <a:xfrm>
            <a:off x="3828307" y="6099889"/>
            <a:ext cx="1647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Century Gothic" panose="020B0502020202020204" pitchFamily="34" charset="0"/>
              </a:rPr>
              <a:t>Key people</a:t>
            </a:r>
          </a:p>
          <a:p>
            <a:r>
              <a:rPr lang="en-US" sz="1400" dirty="0" err="1">
                <a:latin typeface="Century Gothic" panose="020B0502020202020204" pitchFamily="34" charset="0"/>
              </a:rPr>
              <a:t>Gregor</a:t>
            </a:r>
            <a:r>
              <a:rPr lang="en-US" sz="1400" dirty="0">
                <a:latin typeface="Century Gothic" panose="020B0502020202020204" pitchFamily="34" charset="0"/>
              </a:rPr>
              <a:t> Mendel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018" y="4887083"/>
            <a:ext cx="5334568" cy="1753365"/>
          </a:xfrm>
          <a:prstGeom prst="rect">
            <a:avLst/>
          </a:prstGeom>
        </p:spPr>
      </p:pic>
      <p:pic>
        <p:nvPicPr>
          <p:cNvPr id="2050" name="Picture 2" descr="Can I Build Another Me?: Amazon.co.uk: Yoshitake, Shinsuke: 9780500650783:  Book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53" y="5195833"/>
            <a:ext cx="1142623" cy="142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egor Mendel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46" y="5204912"/>
            <a:ext cx="1073107" cy="1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8CEB91E-D768-F046-BB2A-3B1CFC486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30984"/>
              </p:ext>
            </p:extLst>
          </p:nvPr>
        </p:nvGraphicFramePr>
        <p:xfrm>
          <a:off x="375355" y="776131"/>
          <a:ext cx="6088075" cy="8710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752">
                  <a:extLst>
                    <a:ext uri="{9D8B030D-6E8A-4147-A177-3AD203B41FA5}">
                      <a16:colId xmlns:a16="http://schemas.microsoft.com/office/drawing/2014/main" val="3009740099"/>
                    </a:ext>
                  </a:extLst>
                </a:gridCol>
                <a:gridCol w="2991323">
                  <a:extLst>
                    <a:ext uri="{9D8B030D-6E8A-4147-A177-3AD203B41FA5}">
                      <a16:colId xmlns:a16="http://schemas.microsoft.com/office/drawing/2014/main" val="302602166"/>
                    </a:ext>
                  </a:extLst>
                </a:gridCol>
              </a:tblGrid>
              <a:tr h="27666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 need to know from previous topics? 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61731"/>
                  </a:ext>
                </a:extLst>
              </a:tr>
              <a:tr h="4511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100" b="0" dirty="0">
                          <a:latin typeface="Century Gothic" panose="020B0502020202020204" pitchFamily="34" charset="0"/>
                        </a:rPr>
                        <a:t>hat humans need the right types and amount of nutrition and they get nutrition from what </a:t>
                      </a:r>
                      <a:r>
                        <a:rPr lang="en-GB" sz="1100" b="0">
                          <a:latin typeface="Century Gothic" panose="020B0502020202020204" pitchFamily="34" charset="0"/>
                        </a:rPr>
                        <a:t>they eat.</a:t>
                      </a:r>
                      <a:endParaRPr lang="en-GB" sz="11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Animals grow from offspring into adults.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61901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3547</TotalTime>
  <Words>364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Trebuchet MS</vt:lpstr>
      <vt:lpstr>Verdana</vt:lpstr>
      <vt:lpstr>Wingdings 2</vt:lpstr>
      <vt:lpstr>Spring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A.Aktar</dc:creator>
  <cp:lastModifiedBy>R knipe</cp:lastModifiedBy>
  <cp:revision>172</cp:revision>
  <dcterms:modified xsi:type="dcterms:W3CDTF">2023-01-10T08:40:53Z</dcterms:modified>
</cp:coreProperties>
</file>