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75E67-EF36-4085-9CF7-F08393408AB9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A31E1-A3B1-4E57-937D-6019E688D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7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D6654-426B-4F56-B089-14668CFBE0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2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7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85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370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1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049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8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1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9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2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44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9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6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0E76-E34F-4B9D-9E5F-B2A54CEB48D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DD05CF-A5B7-457A-91C8-38A33D4C5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4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9782" y="306035"/>
            <a:ext cx="11591109" cy="636410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Y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94769" y="622985"/>
          <a:ext cx="4518925" cy="377608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78917">
                  <a:extLst>
                    <a:ext uri="{9D8B030D-6E8A-4147-A177-3AD203B41FA5}">
                      <a16:colId xmlns:a16="http://schemas.microsoft.com/office/drawing/2014/main" val="1017964943"/>
                    </a:ext>
                  </a:extLst>
                </a:gridCol>
                <a:gridCol w="2940008">
                  <a:extLst>
                    <a:ext uri="{9D8B030D-6E8A-4147-A177-3AD203B41FA5}">
                      <a16:colId xmlns:a16="http://schemas.microsoft.com/office/drawing/2014/main" val="3593375061"/>
                    </a:ext>
                  </a:extLst>
                </a:gridCol>
              </a:tblGrid>
              <a:tr h="386698">
                <a:tc>
                  <a:txBody>
                    <a:bodyPr/>
                    <a:lstStyle/>
                    <a:p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Definition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906"/>
                  </a:ext>
                </a:extLst>
              </a:tr>
              <a:tr h="324442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friction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force between two surfaces that are sliding, or trying to slide, across each other.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08942"/>
                  </a:ext>
                </a:extLst>
              </a:tr>
              <a:tr h="54137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gravity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force which tries to pull two objects toward each other.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56641"/>
                  </a:ext>
                </a:extLst>
              </a:tr>
              <a:tr h="469192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air</a:t>
                      </a:r>
                      <a:r>
                        <a:rPr lang="en-US" sz="1200" b="1" baseline="0" dirty="0">
                          <a:latin typeface="Century Gothic" panose="020B0502020202020204" pitchFamily="34" charset="0"/>
                        </a:rPr>
                        <a:t> resistance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type of friction between air and another material.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0232"/>
                  </a:ext>
                </a:extLst>
              </a:tr>
              <a:tr h="45857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water</a:t>
                      </a:r>
                      <a:r>
                        <a:rPr lang="en-US" sz="1200" b="1" baseline="0" dirty="0">
                          <a:latin typeface="Century Gothic" panose="020B0502020202020204" pitchFamily="34" charset="0"/>
                        </a:rPr>
                        <a:t> resistance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type of friction between</a:t>
                      </a:r>
                      <a:r>
                        <a:rPr lang="en-GB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water and another material.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71623"/>
                  </a:ext>
                </a:extLst>
              </a:tr>
              <a:tr h="54137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mass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how much ‘stuff’ is inside an object. It remains constant</a:t>
                      </a:r>
                      <a:r>
                        <a:rPr lang="en-GB" sz="1200" b="0" i="0" baseline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 and is measured in kilograms.</a:t>
                      </a:r>
                      <a:endParaRPr lang="en-GB" sz="12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10850"/>
                  </a:ext>
                </a:extLst>
              </a:tr>
              <a:tr h="54137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weight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The force of gravity on an object. It changes</a:t>
                      </a:r>
                      <a:r>
                        <a:rPr lang="en-GB" sz="1200" b="0" i="0" baseline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 depending on gravity and is measured in </a:t>
                      </a:r>
                      <a:r>
                        <a:rPr lang="en-GB" sz="1200" b="0" i="0" baseline="0" dirty="0" err="1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Newtons</a:t>
                      </a:r>
                      <a:r>
                        <a:rPr lang="en-GB" sz="1200" b="0" i="0" baseline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200" b="0" i="0" dirty="0">
                        <a:solidFill>
                          <a:srgbClr val="20212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739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41686" y="271892"/>
            <a:ext cx="9986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Science Year 5 Autumn 1		Can you feel the force</a:t>
            </a:r>
            <a:r>
              <a:rPr lang="en-GB" sz="1400" dirty="0">
                <a:latin typeface="Century Gothic" panose="020B0502020202020204" pitchFamily="34" charset="0"/>
              </a:rPr>
              <a:t>?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34802" y="1787589"/>
          <a:ext cx="5950560" cy="34456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26803">
                  <a:extLst>
                    <a:ext uri="{9D8B030D-6E8A-4147-A177-3AD203B41FA5}">
                      <a16:colId xmlns:a16="http://schemas.microsoft.com/office/drawing/2014/main" val="3009740099"/>
                    </a:ext>
                  </a:extLst>
                </a:gridCol>
                <a:gridCol w="2923757">
                  <a:extLst>
                    <a:ext uri="{9D8B030D-6E8A-4147-A177-3AD203B41FA5}">
                      <a16:colId xmlns:a16="http://schemas.microsoft.com/office/drawing/2014/main" val="302602166"/>
                    </a:ext>
                  </a:extLst>
                </a:gridCol>
              </a:tblGrid>
              <a:tr h="2098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will I know by the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end of the unit? 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61731"/>
                  </a:ext>
                </a:extLst>
              </a:tr>
              <a:tr h="6294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Frictional force is any force that is caused due to friction. An example of this might be when you put on the brakes on your bike. </a:t>
                      </a:r>
                      <a:endParaRPr lang="en-GB" sz="9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resistance is the force on objects floating on or moving in water. </a:t>
                      </a:r>
                    </a:p>
                    <a:p>
                      <a:pPr lvl="0"/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1288"/>
                  </a:ext>
                </a:extLst>
              </a:tr>
              <a:tr h="769383">
                <a:tc>
                  <a:txBody>
                    <a:bodyPr/>
                    <a:lstStyle/>
                    <a:p>
                      <a:pPr algn="l"/>
                      <a:r>
                        <a:rPr lang="en-GB" sz="900" b="0" u="none" dirty="0">
                          <a:latin typeface="Century Gothic" panose="020B0502020202020204" pitchFamily="34" charset="0"/>
                        </a:rPr>
                        <a:t>Gravity is the pulling force acting between the Earth and a falling object, for example when you drop something. Gravity pulls objects to the ground.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 that the shape</a:t>
                      </a:r>
                      <a:r>
                        <a:rPr lang="en-GB" sz="9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of an object determines how much air or water resistance it experiences.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38433"/>
                  </a:ext>
                </a:extLst>
              </a:tr>
              <a:tr h="6294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Surface resistance is the force on objects moving across a surface, such as an ice-skater skating on ice.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9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GB" sz="9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that some mechanisms (levers, pulleys and gears) allow a smaller force to have a greater effect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736053"/>
                  </a:ext>
                </a:extLst>
              </a:tr>
              <a:tr h="629495">
                <a:tc>
                  <a:txBody>
                    <a:bodyPr/>
                    <a:lstStyle/>
                    <a:p>
                      <a:pPr algn="l"/>
                      <a:r>
                        <a:rPr lang="en-GB" sz="900" b="0" u="none" dirty="0">
                          <a:latin typeface="Century Gothic" panose="020B0502020202020204" pitchFamily="34" charset="0"/>
                        </a:rPr>
                        <a:t>Any kind of force is really just a push or a pull.</a:t>
                      </a:r>
                    </a:p>
                    <a:p>
                      <a:pPr algn="l"/>
                      <a:endParaRPr lang="en-GB" sz="9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Isaac Newton</a:t>
                      </a:r>
                      <a:r>
                        <a:rPr lang="en-GB" sz="9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said to have discovered gravity when an apple fell from a tree and he questioned how and why it falls.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962844"/>
                  </a:ext>
                </a:extLst>
              </a:tr>
              <a:tr h="489607">
                <a:tc>
                  <a:txBody>
                    <a:bodyPr/>
                    <a:lstStyle/>
                    <a:p>
                      <a:pPr algn="l"/>
                      <a:r>
                        <a:rPr lang="en-GB" sz="900" b="0" u="none" dirty="0">
                          <a:latin typeface="Century Gothic" panose="020B0502020202020204" pitchFamily="34" charset="0"/>
                        </a:rPr>
                        <a:t>Air resistance is the force on an object moving through air, such as a plane moving through the sky.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baseline="0" dirty="0">
                          <a:latin typeface="Century Gothic" panose="020B0502020202020204" pitchFamily="34" charset="0"/>
                        </a:rPr>
                        <a:t>Forces are measured in units called Newtons.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3904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8F855B5-3959-4E16-AFE6-855702D6A2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25" y="-35268"/>
            <a:ext cx="1247775" cy="107349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D442FA-8FFF-4D62-B36C-941A36AD4FC8}"/>
              </a:ext>
            </a:extLst>
          </p:cNvPr>
          <p:cNvSpPr txBox="1"/>
          <p:nvPr/>
        </p:nvSpPr>
        <p:spPr>
          <a:xfrm>
            <a:off x="6667723" y="4530014"/>
            <a:ext cx="3573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Century Gothic" panose="020B0502020202020204" pitchFamily="34" charset="0"/>
              </a:rPr>
              <a:t>Key diagrams</a:t>
            </a:r>
            <a:endParaRPr lang="en-GB" sz="1400" u="sng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06D5D0-C970-49E6-8CD9-1EA801703384}"/>
              </a:ext>
            </a:extLst>
          </p:cNvPr>
          <p:cNvSpPr txBox="1"/>
          <p:nvPr/>
        </p:nvSpPr>
        <p:spPr>
          <a:xfrm>
            <a:off x="842602" y="5330815"/>
            <a:ext cx="31673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Century Gothic" panose="020B0502020202020204" pitchFamily="34" charset="0"/>
              </a:rPr>
              <a:t>Key Texts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‘The Man who Walked Between the Towers’ by </a:t>
            </a:r>
            <a:r>
              <a:rPr lang="en-US" sz="1200" dirty="0" err="1">
                <a:latin typeface="Century Gothic" panose="020B0502020202020204" pitchFamily="34" charset="0"/>
              </a:rPr>
              <a:t>Mordicai</a:t>
            </a:r>
            <a:r>
              <a:rPr lang="en-US" sz="1200" dirty="0">
                <a:latin typeface="Century Gothic" panose="020B0502020202020204" pitchFamily="34" charset="0"/>
              </a:rPr>
              <a:t> Gerstein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US" sz="1400" u="sng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9CBE1F-8243-4972-82AF-DD426AC1B72C}"/>
              </a:ext>
            </a:extLst>
          </p:cNvPr>
          <p:cNvSpPr txBox="1"/>
          <p:nvPr/>
        </p:nvSpPr>
        <p:spPr>
          <a:xfrm>
            <a:off x="855545" y="5899721"/>
            <a:ext cx="16479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Century Gothic" panose="020B0502020202020204" pitchFamily="34" charset="0"/>
              </a:rPr>
              <a:t>Key people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Isaac Newton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Galileo Galilei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1576" y="5153944"/>
            <a:ext cx="2858351" cy="13666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1919" y="4530014"/>
            <a:ext cx="2105637" cy="1942366"/>
          </a:xfrm>
          <a:prstGeom prst="rect">
            <a:avLst/>
          </a:prstGeom>
        </p:spPr>
      </p:pic>
      <p:pic>
        <p:nvPicPr>
          <p:cNvPr id="13" name="Picture 4" descr="Mordicai Gerstein, Illustrator of Magical Worlds, Dies at 83 - The New York  Tim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859" y="5367934"/>
            <a:ext cx="917619" cy="120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75C67F1-4E43-47AD-BEA3-8466C44224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4802" y="546131"/>
          <a:ext cx="5897723" cy="1017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6962">
                  <a:extLst>
                    <a:ext uri="{9D8B030D-6E8A-4147-A177-3AD203B41FA5}">
                      <a16:colId xmlns:a16="http://schemas.microsoft.com/office/drawing/2014/main" val="4163067378"/>
                    </a:ext>
                  </a:extLst>
                </a:gridCol>
                <a:gridCol w="2940761">
                  <a:extLst>
                    <a:ext uri="{9D8B030D-6E8A-4147-A177-3AD203B41FA5}">
                      <a16:colId xmlns:a16="http://schemas.microsoft.com/office/drawing/2014/main" val="3159427310"/>
                    </a:ext>
                  </a:extLst>
                </a:gridCol>
              </a:tblGrid>
              <a:tr h="26310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 need to know from previous topics? 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79530"/>
                  </a:ext>
                </a:extLst>
              </a:tr>
              <a:tr h="376978">
                <a:tc>
                  <a:txBody>
                    <a:bodyPr/>
                    <a:lstStyle/>
                    <a:p>
                      <a:pPr algn="l"/>
                      <a:r>
                        <a:rPr lang="en-US" sz="900" b="0" u="none" dirty="0">
                          <a:latin typeface="Century Gothic" panose="020B0502020202020204" pitchFamily="34" charset="0"/>
                        </a:rPr>
                        <a:t>Spot a pattern between how much force is applied and how far an object moves.</a:t>
                      </a:r>
                      <a:endParaRPr lang="en-GB" sz="9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arrows to show forces acting in scientific diagrams.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37346"/>
                  </a:ext>
                </a:extLst>
              </a:tr>
              <a:tr h="342542">
                <a:tc gridSpan="2">
                  <a:txBody>
                    <a:bodyPr/>
                    <a:lstStyle/>
                    <a:p>
                      <a:pPr algn="l"/>
                      <a:r>
                        <a:rPr lang="en-US" sz="900" b="0" u="none" dirty="0">
                          <a:latin typeface="Century Gothic" panose="020B0502020202020204" pitchFamily="34" charset="0"/>
                        </a:rPr>
                        <a:t>Explain how the greater the friction, the more force    Know some forces need contact, but magnetism </a:t>
                      </a:r>
                    </a:p>
                    <a:p>
                      <a:pPr algn="l"/>
                      <a:r>
                        <a:rPr lang="en-US" sz="900" b="0" u="none" dirty="0">
                          <a:latin typeface="Century Gothic" panose="020B0502020202020204" pitchFamily="34" charset="0"/>
                        </a:rPr>
                        <a:t>is needed to move something.                                         and gravity are non-contact force. </a:t>
                      </a:r>
                      <a:endParaRPr lang="en-GB" sz="9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en-GB" sz="1200" b="0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91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2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408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Lally</dc:creator>
  <cp:lastModifiedBy>R knipe</cp:lastModifiedBy>
  <cp:revision>1</cp:revision>
  <dcterms:created xsi:type="dcterms:W3CDTF">2022-09-26T08:00:30Z</dcterms:created>
  <dcterms:modified xsi:type="dcterms:W3CDTF">2023-01-10T08:39:58Z</dcterms:modified>
</cp:coreProperties>
</file>