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175E67-EF36-4085-9CF7-F08393408AB9}" type="datetimeFigureOut">
              <a:rPr lang="en-GB" smtClean="0"/>
              <a:t>10/01/2023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6A31E1-A3B1-4E57-937D-6019E688DE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5073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AD6654-426B-4F56-B089-14668CFBE01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4924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0E76-E34F-4B9D-9E5F-B2A54CEB48DB}" type="datetimeFigureOut">
              <a:rPr lang="en-GB" smtClean="0"/>
              <a:t>10/01/2023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5CF-A5B7-457A-91C8-38A33D4C59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065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0E76-E34F-4B9D-9E5F-B2A54CEB48DB}" type="datetimeFigureOut">
              <a:rPr lang="en-GB" smtClean="0"/>
              <a:t>10/01/2023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5CF-A5B7-457A-91C8-38A33D4C59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079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0E76-E34F-4B9D-9E5F-B2A54CEB48DB}" type="datetimeFigureOut">
              <a:rPr lang="en-GB" smtClean="0"/>
              <a:t>10/01/2023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5CF-A5B7-457A-91C8-38A33D4C5902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00851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0E76-E34F-4B9D-9E5F-B2A54CEB48DB}" type="datetimeFigureOut">
              <a:rPr lang="en-GB" smtClean="0"/>
              <a:t>10/01/2023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5CF-A5B7-457A-91C8-38A33D4C59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5064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0E76-E34F-4B9D-9E5F-B2A54CEB48DB}" type="datetimeFigureOut">
              <a:rPr lang="en-GB" smtClean="0"/>
              <a:t>10/01/2023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5CF-A5B7-457A-91C8-38A33D4C5902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993702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0E76-E34F-4B9D-9E5F-B2A54CEB48DB}" type="datetimeFigureOut">
              <a:rPr lang="en-GB" smtClean="0"/>
              <a:t>10/01/2023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5CF-A5B7-457A-91C8-38A33D4C59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37142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0E76-E34F-4B9D-9E5F-B2A54CEB48DB}" type="datetimeFigureOut">
              <a:rPr lang="en-GB" smtClean="0"/>
              <a:t>10/01/2023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5CF-A5B7-457A-91C8-38A33D4C59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90492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0E76-E34F-4B9D-9E5F-B2A54CEB48DB}" type="datetimeFigureOut">
              <a:rPr lang="en-GB" smtClean="0"/>
              <a:t>10/01/2023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5CF-A5B7-457A-91C8-38A33D4C59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2282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0E76-E34F-4B9D-9E5F-B2A54CEB48DB}" type="datetimeFigureOut">
              <a:rPr lang="en-GB" smtClean="0"/>
              <a:t>10/01/2023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5CF-A5B7-457A-91C8-38A33D4C59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392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0E76-E34F-4B9D-9E5F-B2A54CEB48DB}" type="datetimeFigureOut">
              <a:rPr lang="en-GB" smtClean="0"/>
              <a:t>10/01/2023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5CF-A5B7-457A-91C8-38A33D4C59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0818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0E76-E34F-4B9D-9E5F-B2A54CEB48DB}" type="datetimeFigureOut">
              <a:rPr lang="en-GB" smtClean="0"/>
              <a:t>10/01/2023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5CF-A5B7-457A-91C8-38A33D4C59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194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0E76-E34F-4B9D-9E5F-B2A54CEB48DB}" type="datetimeFigureOut">
              <a:rPr lang="en-GB" smtClean="0"/>
              <a:t>10/01/2023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5CF-A5B7-457A-91C8-38A33D4C59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2296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0E76-E34F-4B9D-9E5F-B2A54CEB48DB}" type="datetimeFigureOut">
              <a:rPr lang="en-GB" smtClean="0"/>
              <a:t>10/01/2023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5CF-A5B7-457A-91C8-38A33D4C59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961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0E76-E34F-4B9D-9E5F-B2A54CEB48DB}" type="datetimeFigureOut">
              <a:rPr lang="en-GB" smtClean="0"/>
              <a:t>10/01/2023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5CF-A5B7-457A-91C8-38A33D4C59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9449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0E76-E34F-4B9D-9E5F-B2A54CEB48DB}" type="datetimeFigureOut">
              <a:rPr lang="en-GB" smtClean="0"/>
              <a:t>10/01/2023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5CF-A5B7-457A-91C8-38A33D4C59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095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0E76-E34F-4B9D-9E5F-B2A54CEB48DB}" type="datetimeFigureOut">
              <a:rPr lang="en-GB" smtClean="0"/>
              <a:t>10/01/2023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5CF-A5B7-457A-91C8-38A33D4C59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0162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90E76-E34F-4B9D-9E5F-B2A54CEB48DB}" type="datetimeFigureOut">
              <a:rPr lang="en-GB" smtClean="0"/>
              <a:t>10/01/2023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CDD05CF-A5B7-457A-91C8-38A33D4C59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9843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99782" y="306035"/>
            <a:ext cx="11591109" cy="636410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Y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6694769" y="622985"/>
          <a:ext cx="4518925" cy="3776083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578917">
                  <a:extLst>
                    <a:ext uri="{9D8B030D-6E8A-4147-A177-3AD203B41FA5}">
                      <a16:colId xmlns:a16="http://schemas.microsoft.com/office/drawing/2014/main" val="1017964943"/>
                    </a:ext>
                  </a:extLst>
                </a:gridCol>
                <a:gridCol w="2940008">
                  <a:extLst>
                    <a:ext uri="{9D8B030D-6E8A-4147-A177-3AD203B41FA5}">
                      <a16:colId xmlns:a16="http://schemas.microsoft.com/office/drawing/2014/main" val="3593375061"/>
                    </a:ext>
                  </a:extLst>
                </a:gridCol>
              </a:tblGrid>
              <a:tr h="386698">
                <a:tc>
                  <a:txBody>
                    <a:bodyPr/>
                    <a:lstStyle/>
                    <a:p>
                      <a:r>
                        <a:rPr lang="en-GB" sz="1200" dirty="0"/>
                        <a:t>Key Vocabulary</a:t>
                      </a:r>
                      <a:endParaRPr lang="en-GB" sz="12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Definition </a:t>
                      </a:r>
                      <a:endParaRPr lang="en-GB" sz="12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1906"/>
                  </a:ext>
                </a:extLst>
              </a:tr>
              <a:tr h="324442"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Century Gothic" panose="020B0502020202020204" pitchFamily="34" charset="0"/>
                        </a:rPr>
                        <a:t>friction</a:t>
                      </a:r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entury Gothic" panose="020B0502020202020204" pitchFamily="34" charset="0"/>
                        </a:rPr>
                        <a:t>a force between two surfaces that are sliding, or trying to slide, across each other.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0908942"/>
                  </a:ext>
                </a:extLst>
              </a:tr>
              <a:tr h="541377"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Century Gothic" panose="020B0502020202020204" pitchFamily="34" charset="0"/>
                        </a:rPr>
                        <a:t>gravity</a:t>
                      </a:r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entury Gothic" panose="020B0502020202020204" pitchFamily="34" charset="0"/>
                        </a:rPr>
                        <a:t>a force which tries to pull two objects toward each other.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6656641"/>
                  </a:ext>
                </a:extLst>
              </a:tr>
              <a:tr h="469192"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Century Gothic" panose="020B0502020202020204" pitchFamily="34" charset="0"/>
                        </a:rPr>
                        <a:t>air</a:t>
                      </a:r>
                      <a:r>
                        <a:rPr lang="en-US" sz="1200" b="1" baseline="0" dirty="0">
                          <a:latin typeface="Century Gothic" panose="020B0502020202020204" pitchFamily="34" charset="0"/>
                        </a:rPr>
                        <a:t> resistance</a:t>
                      </a:r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entury Gothic" panose="020B0502020202020204" pitchFamily="34" charset="0"/>
                        </a:rPr>
                        <a:t>a type of friction between air and another material.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80232"/>
                  </a:ext>
                </a:extLst>
              </a:tr>
              <a:tr h="458576"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Century Gothic" panose="020B0502020202020204" pitchFamily="34" charset="0"/>
                        </a:rPr>
                        <a:t>water</a:t>
                      </a:r>
                      <a:r>
                        <a:rPr lang="en-US" sz="1200" b="1" baseline="0" dirty="0">
                          <a:latin typeface="Century Gothic" panose="020B0502020202020204" pitchFamily="34" charset="0"/>
                        </a:rPr>
                        <a:t> resistance</a:t>
                      </a:r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 type of friction between</a:t>
                      </a:r>
                      <a:r>
                        <a:rPr lang="en-GB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water and another material.</a:t>
                      </a:r>
                      <a:endParaRPr lang="en-GB" sz="1200" b="0" i="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871623"/>
                  </a:ext>
                </a:extLst>
              </a:tr>
              <a:tr h="541377"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Century Gothic" panose="020B0502020202020204" pitchFamily="34" charset="0"/>
                        </a:rPr>
                        <a:t>mass</a:t>
                      </a:r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i="0" dirty="0">
                          <a:solidFill>
                            <a:srgbClr val="202124"/>
                          </a:solidFill>
                          <a:effectLst/>
                          <a:latin typeface="Century Gothic" panose="020B0502020202020204" pitchFamily="34" charset="0"/>
                        </a:rPr>
                        <a:t>how much ‘stuff’ is inside an object. It remains constant</a:t>
                      </a:r>
                      <a:r>
                        <a:rPr lang="en-GB" sz="1200" b="0" i="0" baseline="0" dirty="0">
                          <a:solidFill>
                            <a:srgbClr val="202124"/>
                          </a:solidFill>
                          <a:effectLst/>
                          <a:latin typeface="Century Gothic" panose="020B0502020202020204" pitchFamily="34" charset="0"/>
                        </a:rPr>
                        <a:t> and is measured in kilograms.</a:t>
                      </a:r>
                      <a:endParaRPr lang="en-GB" sz="1200" b="0" i="0" dirty="0">
                        <a:solidFill>
                          <a:srgbClr val="202124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7310850"/>
                  </a:ext>
                </a:extLst>
              </a:tr>
              <a:tr h="541377"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Century Gothic" panose="020B0502020202020204" pitchFamily="34" charset="0"/>
                        </a:rPr>
                        <a:t>weight</a:t>
                      </a:r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i="0" dirty="0">
                          <a:solidFill>
                            <a:srgbClr val="202124"/>
                          </a:solidFill>
                          <a:effectLst/>
                          <a:latin typeface="Century Gothic" panose="020B0502020202020204" pitchFamily="34" charset="0"/>
                        </a:rPr>
                        <a:t>The force of gravity on an object. It changes</a:t>
                      </a:r>
                      <a:r>
                        <a:rPr lang="en-GB" sz="1200" b="0" i="0" baseline="0" dirty="0">
                          <a:solidFill>
                            <a:srgbClr val="202124"/>
                          </a:solidFill>
                          <a:effectLst/>
                          <a:latin typeface="Century Gothic" panose="020B0502020202020204" pitchFamily="34" charset="0"/>
                        </a:rPr>
                        <a:t> depending on gravity and is measured in </a:t>
                      </a:r>
                      <a:r>
                        <a:rPr lang="en-GB" sz="1200" b="0" i="0" baseline="0" dirty="0" err="1">
                          <a:solidFill>
                            <a:srgbClr val="202124"/>
                          </a:solidFill>
                          <a:effectLst/>
                          <a:latin typeface="Century Gothic" panose="020B0502020202020204" pitchFamily="34" charset="0"/>
                        </a:rPr>
                        <a:t>Newtons</a:t>
                      </a:r>
                      <a:r>
                        <a:rPr lang="en-GB" sz="1200" b="0" i="0" baseline="0" dirty="0">
                          <a:solidFill>
                            <a:srgbClr val="202124"/>
                          </a:solidFill>
                          <a:effectLst/>
                          <a:latin typeface="Century Gothic" panose="020B0502020202020204" pitchFamily="34" charset="0"/>
                        </a:rPr>
                        <a:t>.</a:t>
                      </a:r>
                      <a:endParaRPr lang="en-GB" sz="1200" b="0" i="0" dirty="0">
                        <a:solidFill>
                          <a:srgbClr val="202124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207390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641686" y="271892"/>
            <a:ext cx="9986961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Century Gothic" panose="020B0502020202020204" pitchFamily="34" charset="0"/>
              </a:rPr>
              <a:t>Science Year 5 Autumn 1		Can you feel the force</a:t>
            </a:r>
            <a:r>
              <a:rPr lang="en-GB" sz="1400" dirty="0">
                <a:latin typeface="Century Gothic" panose="020B0502020202020204" pitchFamily="34" charset="0"/>
              </a:rPr>
              <a:t>?</a:t>
            </a:r>
            <a:r>
              <a:rPr lang="en-GB" sz="1400" b="1" dirty="0">
                <a:latin typeface="Century Gothic" panose="020B0502020202020204" pitchFamily="34" charset="0"/>
              </a:rPr>
              <a:t> 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634802" y="1787589"/>
          <a:ext cx="5950560" cy="344569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026803">
                  <a:extLst>
                    <a:ext uri="{9D8B030D-6E8A-4147-A177-3AD203B41FA5}">
                      <a16:colId xmlns:a16="http://schemas.microsoft.com/office/drawing/2014/main" val="3009740099"/>
                    </a:ext>
                  </a:extLst>
                </a:gridCol>
                <a:gridCol w="2923757">
                  <a:extLst>
                    <a:ext uri="{9D8B030D-6E8A-4147-A177-3AD203B41FA5}">
                      <a16:colId xmlns:a16="http://schemas.microsoft.com/office/drawing/2014/main" val="302602166"/>
                    </a:ext>
                  </a:extLst>
                </a:gridCol>
              </a:tblGrid>
              <a:tr h="209832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What will I know by the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end of the unit? </a:t>
                      </a:r>
                      <a:endParaRPr lang="en-GB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0761731"/>
                  </a:ext>
                </a:extLst>
              </a:tr>
              <a:tr h="62949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Frictional force is any force that is caused due to friction. An example of this might be when you put on the brakes on your bike. </a:t>
                      </a:r>
                      <a:endParaRPr lang="en-GB" sz="9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Water resistance is the force on objects floating on or moving in water. </a:t>
                      </a:r>
                    </a:p>
                    <a:p>
                      <a:pPr lvl="0"/>
                      <a:endParaRPr lang="en-GB" sz="900" b="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431288"/>
                  </a:ext>
                </a:extLst>
              </a:tr>
              <a:tr h="769383">
                <a:tc>
                  <a:txBody>
                    <a:bodyPr/>
                    <a:lstStyle/>
                    <a:p>
                      <a:pPr algn="l"/>
                      <a:r>
                        <a:rPr lang="en-GB" sz="900" b="0" u="none" dirty="0">
                          <a:latin typeface="Century Gothic" panose="020B0502020202020204" pitchFamily="34" charset="0"/>
                        </a:rPr>
                        <a:t>Gravity is the pulling force acting between the Earth and a falling object, for example when you drop something. Gravity pulls objects to the ground.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Know that the shape</a:t>
                      </a:r>
                      <a:r>
                        <a:rPr lang="en-GB" sz="900" b="0" kern="1200" baseline="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of an object determines how much air or water resistance it experiences.</a:t>
                      </a:r>
                      <a:endParaRPr lang="en-GB" sz="900" b="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338433"/>
                  </a:ext>
                </a:extLst>
              </a:tr>
              <a:tr h="62949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Surface resistance is the force on objects moving across a surface, such as an ice-skater skating on ice.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n-GB" sz="900" b="0" u="none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Recognise</a:t>
                      </a:r>
                      <a:r>
                        <a:rPr lang="en-GB" sz="900" b="0" kern="1200" baseline="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that some mechanisms (levers, pulleys and gears) allow a smaller force to have a greater effect</a:t>
                      </a:r>
                      <a:endParaRPr lang="en-GB" sz="900" b="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736053"/>
                  </a:ext>
                </a:extLst>
              </a:tr>
              <a:tr h="629495">
                <a:tc>
                  <a:txBody>
                    <a:bodyPr/>
                    <a:lstStyle/>
                    <a:p>
                      <a:pPr algn="l"/>
                      <a:r>
                        <a:rPr lang="en-GB" sz="900" b="0" u="none" dirty="0">
                          <a:latin typeface="Century Gothic" panose="020B0502020202020204" pitchFamily="34" charset="0"/>
                        </a:rPr>
                        <a:t>Any kind of force is really just a push or a pull.</a:t>
                      </a:r>
                    </a:p>
                    <a:p>
                      <a:pPr algn="l"/>
                      <a:endParaRPr lang="en-GB" sz="900" b="0" u="none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Isaac Newton</a:t>
                      </a:r>
                      <a:r>
                        <a:rPr lang="en-GB" sz="900" b="0" kern="1200" baseline="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is said to have discovered gravity when an apple fell from a tree and he questioned how and why it falls.</a:t>
                      </a:r>
                      <a:endParaRPr lang="en-GB" sz="900" b="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8962844"/>
                  </a:ext>
                </a:extLst>
              </a:tr>
              <a:tr h="489607">
                <a:tc>
                  <a:txBody>
                    <a:bodyPr/>
                    <a:lstStyle/>
                    <a:p>
                      <a:pPr algn="l"/>
                      <a:r>
                        <a:rPr lang="en-GB" sz="900" b="0" u="none" dirty="0">
                          <a:latin typeface="Century Gothic" panose="020B0502020202020204" pitchFamily="34" charset="0"/>
                        </a:rPr>
                        <a:t>Air resistance is the force on an object moving through air, such as a plane moving through the sky.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baseline="0" dirty="0">
                          <a:latin typeface="Century Gothic" panose="020B0502020202020204" pitchFamily="34" charset="0"/>
                        </a:rPr>
                        <a:t>Forces are measured in units called Newtons.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3139047"/>
                  </a:ext>
                </a:extLst>
              </a:tr>
            </a:tbl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A8F855B5-3959-4E16-AFE6-855702D6A27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4225" y="-35268"/>
            <a:ext cx="1247775" cy="1073493"/>
          </a:xfrm>
          <a:prstGeom prst="rect">
            <a:avLst/>
          </a:prstGeo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8D442FA-8FFF-4D62-B36C-941A36AD4FC8}"/>
              </a:ext>
            </a:extLst>
          </p:cNvPr>
          <p:cNvSpPr txBox="1"/>
          <p:nvPr/>
        </p:nvSpPr>
        <p:spPr>
          <a:xfrm>
            <a:off x="6667723" y="4530014"/>
            <a:ext cx="35737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>
                <a:latin typeface="Century Gothic" panose="020B0502020202020204" pitchFamily="34" charset="0"/>
              </a:rPr>
              <a:t>Key diagrams</a:t>
            </a:r>
            <a:endParaRPr lang="en-GB" sz="1400" u="sng" dirty="0">
              <a:latin typeface="Century Gothic" panose="020B0502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006D5D0-C970-49E6-8CD9-1EA801703384}"/>
              </a:ext>
            </a:extLst>
          </p:cNvPr>
          <p:cNvSpPr txBox="1"/>
          <p:nvPr/>
        </p:nvSpPr>
        <p:spPr>
          <a:xfrm>
            <a:off x="842602" y="5330815"/>
            <a:ext cx="316732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u="sng" dirty="0">
                <a:latin typeface="Century Gothic" panose="020B0502020202020204" pitchFamily="34" charset="0"/>
              </a:rPr>
              <a:t>Key Texts</a:t>
            </a:r>
          </a:p>
          <a:p>
            <a:r>
              <a:rPr lang="en-US" sz="1200" dirty="0">
                <a:latin typeface="Century Gothic" panose="020B0502020202020204" pitchFamily="34" charset="0"/>
              </a:rPr>
              <a:t>‘The Man who Walked Between the Towers’ by </a:t>
            </a:r>
            <a:r>
              <a:rPr lang="en-US" sz="1200" dirty="0" err="1">
                <a:latin typeface="Century Gothic" panose="020B0502020202020204" pitchFamily="34" charset="0"/>
              </a:rPr>
              <a:t>Mordicai</a:t>
            </a:r>
            <a:r>
              <a:rPr lang="en-US" sz="1200" dirty="0">
                <a:latin typeface="Century Gothic" panose="020B0502020202020204" pitchFamily="34" charset="0"/>
              </a:rPr>
              <a:t> Gerstein</a:t>
            </a:r>
            <a:endParaRPr lang="en-GB" sz="1200" dirty="0">
              <a:latin typeface="Century Gothic" panose="020B0502020202020204" pitchFamily="34" charset="0"/>
            </a:endParaRPr>
          </a:p>
          <a:p>
            <a:endParaRPr lang="en-US" sz="1400" u="sng" dirty="0">
              <a:latin typeface="Century Gothic" panose="020B0502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69CBE1F-8243-4972-82AF-DD426AC1B72C}"/>
              </a:ext>
            </a:extLst>
          </p:cNvPr>
          <p:cNvSpPr txBox="1"/>
          <p:nvPr/>
        </p:nvSpPr>
        <p:spPr>
          <a:xfrm>
            <a:off x="855545" y="5899721"/>
            <a:ext cx="164795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u="sng" dirty="0">
                <a:latin typeface="Century Gothic" panose="020B0502020202020204" pitchFamily="34" charset="0"/>
              </a:rPr>
              <a:t>Key people</a:t>
            </a:r>
          </a:p>
          <a:p>
            <a:r>
              <a:rPr lang="en-US" sz="1200" dirty="0">
                <a:latin typeface="Century Gothic" panose="020B0502020202020204" pitchFamily="34" charset="0"/>
              </a:rPr>
              <a:t>Isaac Newton</a:t>
            </a:r>
          </a:p>
          <a:p>
            <a:r>
              <a:rPr lang="en-US" sz="1200" dirty="0">
                <a:latin typeface="Century Gothic" panose="020B0502020202020204" pitchFamily="34" charset="0"/>
              </a:rPr>
              <a:t>Galileo Galilei</a:t>
            </a:r>
          </a:p>
          <a:p>
            <a:endParaRPr lang="en-GB" sz="1400" dirty="0">
              <a:latin typeface="Century Gothic" panose="020B0502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61576" y="5153944"/>
            <a:ext cx="2858351" cy="136664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81919" y="4530014"/>
            <a:ext cx="2105637" cy="1942366"/>
          </a:xfrm>
          <a:prstGeom prst="rect">
            <a:avLst/>
          </a:prstGeom>
        </p:spPr>
      </p:pic>
      <p:pic>
        <p:nvPicPr>
          <p:cNvPr id="13" name="Picture 4" descr="Mordicai Gerstein, Illustrator of Magical Worlds, Dies at 83 - The New York  Time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859" y="5367934"/>
            <a:ext cx="917619" cy="1204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75C67F1-4E43-47AD-BEA3-8466C442242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34802" y="546131"/>
          <a:ext cx="5897723" cy="101705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56962">
                  <a:extLst>
                    <a:ext uri="{9D8B030D-6E8A-4147-A177-3AD203B41FA5}">
                      <a16:colId xmlns:a16="http://schemas.microsoft.com/office/drawing/2014/main" val="4163067378"/>
                    </a:ext>
                  </a:extLst>
                </a:gridCol>
                <a:gridCol w="2940761">
                  <a:extLst>
                    <a:ext uri="{9D8B030D-6E8A-4147-A177-3AD203B41FA5}">
                      <a16:colId xmlns:a16="http://schemas.microsoft.com/office/drawing/2014/main" val="3159427310"/>
                    </a:ext>
                  </a:extLst>
                </a:gridCol>
              </a:tblGrid>
              <a:tr h="263104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What do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I need to know from previous topics? </a:t>
                      </a:r>
                      <a:endParaRPr lang="en-GB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8279530"/>
                  </a:ext>
                </a:extLst>
              </a:tr>
              <a:tr h="376978">
                <a:tc>
                  <a:txBody>
                    <a:bodyPr/>
                    <a:lstStyle/>
                    <a:p>
                      <a:pPr algn="l"/>
                      <a:r>
                        <a:rPr lang="en-US" sz="900" b="0" u="none" dirty="0">
                          <a:latin typeface="Century Gothic" panose="020B0502020202020204" pitchFamily="34" charset="0"/>
                        </a:rPr>
                        <a:t>Spot a pattern between how much force is applied and how far an object moves.</a:t>
                      </a:r>
                      <a:endParaRPr lang="en-GB" sz="900" b="0" u="none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90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Use arrows to show forces acting in scientific diagrams.</a:t>
                      </a:r>
                      <a:endParaRPr lang="en-GB" sz="900" b="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8237346"/>
                  </a:ext>
                </a:extLst>
              </a:tr>
              <a:tr h="342542">
                <a:tc gridSpan="2">
                  <a:txBody>
                    <a:bodyPr/>
                    <a:lstStyle/>
                    <a:p>
                      <a:pPr algn="l"/>
                      <a:r>
                        <a:rPr lang="en-US" sz="900" b="0" u="none" dirty="0">
                          <a:latin typeface="Century Gothic" panose="020B0502020202020204" pitchFamily="34" charset="0"/>
                        </a:rPr>
                        <a:t>Explain how the greater the friction, the more force    Know some forces need contact, but magnetism </a:t>
                      </a:r>
                    </a:p>
                    <a:p>
                      <a:pPr algn="l"/>
                      <a:r>
                        <a:rPr lang="en-US" sz="900" b="0" u="none" dirty="0">
                          <a:latin typeface="Century Gothic" panose="020B0502020202020204" pitchFamily="34" charset="0"/>
                        </a:rPr>
                        <a:t>is needed to move something.                                         and gravity are non-contact force. </a:t>
                      </a:r>
                      <a:endParaRPr lang="en-GB" sz="900" b="0" u="none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/>
                      <a:endParaRPr lang="en-GB" sz="1200" b="0" baseline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2891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502362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</TotalTime>
  <Words>408</Words>
  <Application>Microsoft Office PowerPoint</Application>
  <PresentationFormat>Widescreen</PresentationFormat>
  <Paragraphs>39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Trebuchet MS</vt:lpstr>
      <vt:lpstr>Wingdings 3</vt:lpstr>
      <vt:lpstr>Facet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 Lally</dc:creator>
  <cp:lastModifiedBy>R knipe</cp:lastModifiedBy>
  <cp:revision>1</cp:revision>
  <dcterms:created xsi:type="dcterms:W3CDTF">2022-09-26T08:00:30Z</dcterms:created>
  <dcterms:modified xsi:type="dcterms:W3CDTF">2023-01-10T08:39:58Z</dcterms:modified>
</cp:coreProperties>
</file>