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3650" y="219075"/>
            <a:ext cx="8166100" cy="58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7632" y="221013"/>
            <a:ext cx="5430868" cy="500778"/>
          </a:xfrm>
          <a:prstGeom prst="rect">
            <a:avLst/>
          </a:prstGeom>
          <a:ln w="63500">
            <a:solidFill>
              <a:srgbClr val="C0504D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022350">
              <a:lnSpc>
                <a:spcPct val="100000"/>
              </a:lnSpc>
              <a:spcBef>
                <a:spcPts val="305"/>
              </a:spcBef>
            </a:pPr>
            <a:r>
              <a:rPr lang="en-US" dirty="0"/>
              <a:t>Where do maps take us</a:t>
            </a:r>
            <a:r>
              <a:rPr dirty="0"/>
              <a:t>?</a:t>
            </a:r>
            <a:br>
              <a:rPr lang="en-US" dirty="0"/>
            </a:br>
            <a:r>
              <a:rPr lang="en-GB" sz="600" dirty="0"/>
              <a:t>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76248" y="3095625"/>
            <a:ext cx="5708652" cy="4072910"/>
          </a:xfrm>
          <a:prstGeom prst="rect">
            <a:avLst/>
          </a:prstGeom>
          <a:ln w="63500">
            <a:solidFill>
              <a:srgbClr val="C0504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320"/>
              </a:spcBef>
            </a:pPr>
            <a:r>
              <a:rPr lang="en-US" sz="1000" b="1" spc="-5" dirty="0">
                <a:latin typeface="Century Gothic"/>
                <a:cs typeface="Century Gothic"/>
              </a:rPr>
              <a:t>We learn the following geographical knowledge and skills…</a:t>
            </a:r>
            <a:endParaRPr lang="en-GB" sz="1000" b="1" spc="-5" dirty="0">
              <a:latin typeface="Century Gothic"/>
              <a:cs typeface="Century Gothic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Use maps, atlases and computer mapping (Google Earth)to locate countries and describe features studied </a:t>
            </a:r>
            <a:r>
              <a:rPr lang="en-GB" sz="1200" b="1" dirty="0">
                <a:latin typeface="Century Gothic" panose="020B0502020202020204" pitchFamily="34" charset="0"/>
              </a:rPr>
              <a:t>(all questions)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Find information in an atlas using the index and simple co-ordinates </a:t>
            </a:r>
            <a:r>
              <a:rPr lang="en-GB" sz="1200" b="1" dirty="0">
                <a:latin typeface="Century Gothic" panose="020B0502020202020204" pitchFamily="34" charset="0"/>
              </a:rPr>
              <a:t>(1)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Use a key to describe the symbols on an Ordnance Survey map </a:t>
            </a:r>
            <a:r>
              <a:rPr lang="en-GB" sz="1200" b="1" dirty="0">
                <a:latin typeface="Century Gothic" panose="020B0502020202020204" pitchFamily="34" charset="0"/>
              </a:rPr>
              <a:t>(2)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Locate large urban areas on a map and use symbols e.g. contours to identify flat and hilly areas </a:t>
            </a:r>
            <a:r>
              <a:rPr lang="en-GB" sz="1200" b="1" dirty="0">
                <a:latin typeface="Century Gothic" panose="020B0502020202020204" pitchFamily="34" charset="0"/>
              </a:rPr>
              <a:t>(2)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Use the eight compass points to describe a route on a map </a:t>
            </a:r>
            <a:r>
              <a:rPr lang="en-GB" sz="1200" b="1" dirty="0">
                <a:latin typeface="Century Gothic" panose="020B0502020202020204" pitchFamily="34" charset="0"/>
              </a:rPr>
              <a:t>(3)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Use four and six figure grid references to locate places on a map in our local area and around the world (e.g. main mountain ranges, longest rivers)</a:t>
            </a:r>
            <a:r>
              <a:rPr lang="en-GB" sz="1200" b="1" dirty="0">
                <a:latin typeface="Century Gothic" panose="020B0502020202020204" pitchFamily="34" charset="0"/>
              </a:rPr>
              <a:t>(4,7)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Plan a journey using the eight points of a compass and four and six figure grid references </a:t>
            </a:r>
            <a:r>
              <a:rPr lang="en-GB" sz="1200" b="1" dirty="0">
                <a:latin typeface="Century Gothic" panose="020B0502020202020204" pitchFamily="34" charset="0"/>
              </a:rPr>
              <a:t>(5)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Use fieldwork to observe and measure human and physical features in our local area by surveying the land (outdoor activity) </a:t>
            </a:r>
            <a:r>
              <a:rPr lang="en-GB" sz="1200" b="1" dirty="0">
                <a:latin typeface="Century Gothic" panose="020B0502020202020204" pitchFamily="34" charset="0"/>
              </a:rPr>
              <a:t>(6)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Study maps of UK locations and identify how land was used in the past, how and why is has changed and how it may continue to change. </a:t>
            </a:r>
            <a:r>
              <a:rPr lang="en-GB" sz="1200" b="1" dirty="0">
                <a:latin typeface="Century Gothic" panose="020B0502020202020204" pitchFamily="34" charset="0"/>
              </a:rPr>
              <a:t>(6)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Study maps of the USA to identify and compare environmental regions </a:t>
            </a:r>
            <a:r>
              <a:rPr lang="en-GB" sz="1200" b="1" dirty="0">
                <a:latin typeface="Century Gothic" panose="020B0502020202020204" pitchFamily="34" charset="0"/>
              </a:rPr>
              <a:t>(8)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Locate the key physical and human characteristics on a map and relate these to a locality e.g. population sizes near tourist landmarks, transport links to mountains </a:t>
            </a:r>
            <a:r>
              <a:rPr lang="en-GB" sz="1200" b="1" dirty="0">
                <a:latin typeface="Century Gothic" panose="020B0502020202020204" pitchFamily="34" charset="0"/>
              </a:rPr>
              <a:t>(8)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32880" y="1021808"/>
            <a:ext cx="1965504" cy="1847942"/>
          </a:xfrm>
          <a:prstGeom prst="rect">
            <a:avLst/>
          </a:prstGeom>
          <a:ln w="63500">
            <a:solidFill>
              <a:srgbClr val="C0504D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310"/>
              </a:spcBef>
            </a:pPr>
            <a:r>
              <a:rPr lang="en-GB" sz="1000" b="1" spc="-5" dirty="0">
                <a:latin typeface="Century Gothic"/>
                <a:cs typeface="Century Gothic"/>
              </a:rPr>
              <a:t>Key texts:</a:t>
            </a:r>
          </a:p>
          <a:p>
            <a:pPr marL="36830">
              <a:lnSpc>
                <a:spcPct val="100000"/>
              </a:lnSpc>
              <a:spcBef>
                <a:spcPts val="310"/>
              </a:spcBef>
            </a:pPr>
            <a:r>
              <a:rPr lang="en-GB" sz="1000" b="1" dirty="0">
                <a:latin typeface="Century Gothic"/>
                <a:cs typeface="Century Gothic"/>
              </a:rPr>
              <a:t>Instructions for entering a fantasy world</a:t>
            </a:r>
            <a:endParaRPr lang="en-GB" sz="1000" dirty="0">
              <a:latin typeface="Century Gothic"/>
              <a:cs typeface="Century Gothic"/>
            </a:endParaRPr>
          </a:p>
          <a:p>
            <a:pPr marL="36830">
              <a:lnSpc>
                <a:spcPct val="100000"/>
              </a:lnSpc>
              <a:spcBef>
                <a:spcPts val="310"/>
              </a:spcBef>
            </a:pPr>
            <a:r>
              <a:rPr lang="en-GB" sz="1000" dirty="0">
                <a:latin typeface="Century Gothic"/>
                <a:cs typeface="Century Gothic"/>
              </a:rPr>
              <a:t>Neil </a:t>
            </a:r>
            <a:r>
              <a:rPr lang="en-GB" sz="1000" dirty="0" err="1">
                <a:latin typeface="Century Gothic"/>
                <a:cs typeface="Century Gothic"/>
              </a:rPr>
              <a:t>Gaiman</a:t>
            </a:r>
            <a:endParaRPr lang="en-GB" sz="1000" dirty="0">
              <a:latin typeface="Century Gothic"/>
              <a:cs typeface="Century Gothic"/>
            </a:endParaRPr>
          </a:p>
          <a:p>
            <a:pPr marL="36830">
              <a:lnSpc>
                <a:spcPct val="100000"/>
              </a:lnSpc>
              <a:spcBef>
                <a:spcPts val="310"/>
              </a:spcBef>
            </a:pPr>
            <a:endParaRPr lang="en-GB" sz="1000" dirty="0">
              <a:latin typeface="Century Gothic"/>
              <a:cs typeface="Century Gothic"/>
            </a:endParaRPr>
          </a:p>
          <a:p>
            <a:pPr marL="36830">
              <a:lnSpc>
                <a:spcPct val="100000"/>
              </a:lnSpc>
              <a:spcBef>
                <a:spcPts val="310"/>
              </a:spcBef>
            </a:pPr>
            <a:endParaRPr lang="en-GB" sz="1000" dirty="0">
              <a:latin typeface="Century Gothic"/>
              <a:cs typeface="Century Gothic"/>
            </a:endParaRPr>
          </a:p>
          <a:p>
            <a:pPr marL="36830">
              <a:lnSpc>
                <a:spcPct val="100000"/>
              </a:lnSpc>
              <a:spcBef>
                <a:spcPts val="310"/>
              </a:spcBef>
            </a:pPr>
            <a:endParaRPr sz="1000" dirty="0">
              <a:latin typeface="Century Gothic"/>
              <a:cs typeface="Century Gothic"/>
            </a:endParaRPr>
          </a:p>
          <a:p>
            <a:pPr marL="494030" indent="-228600">
              <a:lnSpc>
                <a:spcPct val="100000"/>
              </a:lnSpc>
              <a:spcBef>
                <a:spcPts val="850"/>
              </a:spcBef>
              <a:buFont typeface="Symbol"/>
              <a:buChar char=""/>
              <a:tabLst>
                <a:tab pos="494030" algn="l"/>
                <a:tab pos="494665" algn="l"/>
              </a:tabLst>
            </a:pPr>
            <a:endParaRPr lang="en-GB" sz="1000" spc="-5" dirty="0">
              <a:latin typeface="Century Gothic"/>
              <a:cs typeface="Century Gothic"/>
            </a:endParaRPr>
          </a:p>
          <a:p>
            <a:pPr marL="265430">
              <a:lnSpc>
                <a:spcPct val="100000"/>
              </a:lnSpc>
              <a:spcBef>
                <a:spcPts val="850"/>
              </a:spcBef>
              <a:tabLst>
                <a:tab pos="494030" algn="l"/>
                <a:tab pos="494665" algn="l"/>
              </a:tabLst>
            </a:pP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6248" y="954586"/>
            <a:ext cx="4253235" cy="2026030"/>
          </a:xfrm>
          <a:custGeom>
            <a:avLst/>
            <a:gdLst/>
            <a:ahLst/>
            <a:cxnLst/>
            <a:rect l="l" t="t" r="r" b="b"/>
            <a:pathLst>
              <a:path w="3952875" h="2838450">
                <a:moveTo>
                  <a:pt x="0" y="2838449"/>
                </a:moveTo>
                <a:lnTo>
                  <a:pt x="3952875" y="2838449"/>
                </a:lnTo>
                <a:lnTo>
                  <a:pt x="3952875" y="0"/>
                </a:lnTo>
                <a:lnTo>
                  <a:pt x="0" y="0"/>
                </a:lnTo>
                <a:lnTo>
                  <a:pt x="0" y="2838449"/>
                </a:lnTo>
                <a:close/>
              </a:path>
            </a:pathLst>
          </a:custGeom>
          <a:ln w="635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5318" y="1038225"/>
            <a:ext cx="4115581" cy="1993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How do we find information in an atlas?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Why do maps have symbols on them?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What is a compass and how does it work?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How can co-ordinates help us to find our way?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Can we plan a route using our map skills?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What can maps tell us about how our area has changed over time?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Can we use maps to locate other cities around the world?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GB" sz="1200" dirty="0">
                <a:latin typeface="Century Gothic" panose="020B0502020202020204" pitchFamily="34" charset="0"/>
              </a:rPr>
              <a:t>What can we find out about the USA using a map?</a:t>
            </a:r>
          </a:p>
          <a:p>
            <a:pPr marL="12700" marR="501015">
              <a:lnSpc>
                <a:spcPct val="103000"/>
              </a:lnSpc>
              <a:tabLst>
                <a:tab pos="241300" algn="l"/>
              </a:tabLst>
            </a:pP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66388" y="5136908"/>
            <a:ext cx="3842384" cy="2056973"/>
          </a:xfrm>
          <a:prstGeom prst="rect">
            <a:avLst/>
          </a:prstGeom>
          <a:ln w="63500">
            <a:solidFill>
              <a:srgbClr val="C0504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320"/>
              </a:spcBef>
            </a:pPr>
            <a:r>
              <a:rPr lang="en-GB" sz="1000" b="1" spc="-5" dirty="0">
                <a:latin typeface="Century Gothic"/>
                <a:cs typeface="Century Gothic"/>
              </a:rPr>
              <a:t>Cross Curricular links:</a:t>
            </a:r>
            <a:endParaRPr lang="en-GB" sz="1000" dirty="0">
              <a:latin typeface="Century Gothic"/>
              <a:cs typeface="Century Gothic"/>
            </a:endParaRPr>
          </a:p>
          <a:p>
            <a:pPr marL="37465">
              <a:lnSpc>
                <a:spcPct val="100000"/>
              </a:lnSpc>
              <a:spcBef>
                <a:spcPts val="320"/>
              </a:spcBef>
            </a:pPr>
            <a:r>
              <a:rPr lang="en-GB" sz="1200" b="1" dirty="0">
                <a:latin typeface="Century Gothic"/>
                <a:cs typeface="Century Gothic"/>
              </a:rPr>
              <a:t>Maths</a:t>
            </a:r>
            <a:r>
              <a:rPr lang="en-GB" sz="1200" dirty="0">
                <a:latin typeface="Century Gothic"/>
                <a:cs typeface="Century Gothic"/>
              </a:rPr>
              <a:t>: co-ordinates, time zones, measuring distances and using scales on a map, compass points for position and direction</a:t>
            </a:r>
          </a:p>
          <a:p>
            <a:pPr marL="37465">
              <a:lnSpc>
                <a:spcPct val="100000"/>
              </a:lnSpc>
              <a:spcBef>
                <a:spcPts val="320"/>
              </a:spcBef>
            </a:pPr>
            <a:endParaRPr lang="en-GB" sz="1200" dirty="0">
              <a:latin typeface="Century Gothic"/>
              <a:cs typeface="Century Gothic"/>
            </a:endParaRPr>
          </a:p>
          <a:p>
            <a:pPr marL="37465">
              <a:lnSpc>
                <a:spcPct val="100000"/>
              </a:lnSpc>
              <a:spcBef>
                <a:spcPts val="320"/>
              </a:spcBef>
            </a:pPr>
            <a:r>
              <a:rPr lang="en-GB" sz="1200" b="1" dirty="0">
                <a:latin typeface="Century Gothic"/>
                <a:cs typeface="Century Gothic"/>
              </a:rPr>
              <a:t>English</a:t>
            </a:r>
            <a:r>
              <a:rPr lang="en-GB" sz="1200" dirty="0">
                <a:latin typeface="Century Gothic"/>
                <a:cs typeface="Century Gothic"/>
              </a:rPr>
              <a:t>: Create a map with instructions</a:t>
            </a:r>
          </a:p>
          <a:p>
            <a:pPr marL="37465">
              <a:lnSpc>
                <a:spcPct val="100000"/>
              </a:lnSpc>
              <a:spcBef>
                <a:spcPts val="320"/>
              </a:spcBef>
            </a:pPr>
            <a:endParaRPr lang="en-GB" sz="1200" dirty="0">
              <a:latin typeface="Century Gothic"/>
              <a:cs typeface="Century Gothic"/>
            </a:endParaRPr>
          </a:p>
          <a:p>
            <a:pPr marL="37465">
              <a:lnSpc>
                <a:spcPct val="100000"/>
              </a:lnSpc>
              <a:spcBef>
                <a:spcPts val="320"/>
              </a:spcBef>
            </a:pPr>
            <a:r>
              <a:rPr lang="en-GB" sz="1200" dirty="0">
                <a:latin typeface="Century Gothic"/>
                <a:cs typeface="Century Gothic"/>
              </a:rPr>
              <a:t>Imperative verbs, conjunctions, expanded noun phrases, sequential language, adverbs</a:t>
            </a:r>
          </a:p>
          <a:p>
            <a:pPr marL="37465">
              <a:lnSpc>
                <a:spcPct val="100000"/>
              </a:lnSpc>
              <a:spcBef>
                <a:spcPts val="320"/>
              </a:spcBef>
            </a:pP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036903" y="965073"/>
            <a:ext cx="3275109" cy="2173955"/>
          </a:xfrm>
          <a:custGeom>
            <a:avLst/>
            <a:gdLst/>
            <a:ahLst/>
            <a:cxnLst/>
            <a:rect l="l" t="t" r="r" b="b"/>
            <a:pathLst>
              <a:path w="3295650" h="1733550">
                <a:moveTo>
                  <a:pt x="0" y="1733549"/>
                </a:moveTo>
                <a:lnTo>
                  <a:pt x="3295650" y="1733549"/>
                </a:lnTo>
                <a:lnTo>
                  <a:pt x="3295650" y="0"/>
                </a:lnTo>
                <a:lnTo>
                  <a:pt x="0" y="0"/>
                </a:lnTo>
                <a:lnTo>
                  <a:pt x="0" y="1733549"/>
                </a:lnTo>
                <a:close/>
              </a:path>
            </a:pathLst>
          </a:custGeom>
          <a:ln w="635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175500" y="1036065"/>
            <a:ext cx="3133271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z="1000" b="1" spc="-5" dirty="0">
                <a:latin typeface="Century Gothic"/>
                <a:cs typeface="Century Gothic"/>
              </a:rPr>
              <a:t>Vocabulary</a:t>
            </a:r>
            <a:r>
              <a:rPr sz="1000" b="1" spc="-5" dirty="0">
                <a:latin typeface="Century Gothic"/>
                <a:cs typeface="Century Gothic"/>
              </a:rPr>
              <a:t>:</a:t>
            </a:r>
            <a:endParaRPr lang="en-US" sz="1000" b="1" spc="-5" dirty="0">
              <a:latin typeface="Century Gothic"/>
              <a:cs typeface="Century Gothic"/>
            </a:endParaRPr>
          </a:p>
          <a:p>
            <a:r>
              <a:rPr lang="en-GB" sz="1200" dirty="0">
                <a:latin typeface="Century Gothic" panose="020B0502020202020204" pitchFamily="34" charset="0"/>
              </a:rPr>
              <a:t>*Ordnance	*compass	*coordinates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*North	*South	*East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*West	*atlas	*Country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*City	*Capital	*Continent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*grid reference	*human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*physical	*hemisphere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*symbol	*urban	*key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*population	*landmark	*route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*location	*local area	*environment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*longitude	*latitude</a:t>
            </a:r>
          </a:p>
          <a:p>
            <a:pPr marL="12700">
              <a:lnSpc>
                <a:spcPct val="100000"/>
              </a:lnSpc>
            </a:pPr>
            <a:endParaRPr lang="en-GB" sz="1000" b="1" spc="-5" dirty="0">
              <a:latin typeface="Century Gothic"/>
              <a:cs typeface="Century Gothic"/>
            </a:endParaRP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1000" spc="-5" dirty="0">
              <a:latin typeface="Century Gothic"/>
              <a:cs typeface="Century Gothic"/>
            </a:endParaRPr>
          </a:p>
          <a:p>
            <a:pPr marL="1841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1000" spc="-5" dirty="0">
              <a:latin typeface="Century Gothic"/>
              <a:cs typeface="Century Gothic"/>
            </a:endParaRP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5AE28A59-C21A-4C03-9E28-A2D72BF7AFEC}"/>
              </a:ext>
            </a:extLst>
          </p:cNvPr>
          <p:cNvSpPr txBox="1"/>
          <p:nvPr/>
        </p:nvSpPr>
        <p:spPr>
          <a:xfrm>
            <a:off x="6466387" y="3300742"/>
            <a:ext cx="3842384" cy="1679947"/>
          </a:xfrm>
          <a:prstGeom prst="rect">
            <a:avLst/>
          </a:prstGeom>
          <a:ln w="63500">
            <a:solidFill>
              <a:srgbClr val="C0504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320"/>
              </a:spcBef>
            </a:pPr>
            <a:r>
              <a:rPr lang="en-US" sz="1000" b="1" dirty="0">
                <a:latin typeface="Century Gothic"/>
                <a:cs typeface="Century Gothic"/>
              </a:rPr>
              <a:t>How do maps impact on our lives today?</a:t>
            </a:r>
          </a:p>
          <a:p>
            <a:pPr marL="208280" indent="-171450">
              <a:lnSpc>
                <a:spcPct val="100000"/>
              </a:lnSpc>
              <a:spcBef>
                <a:spcPts val="32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/>
                <a:cs typeface="Century Gothic"/>
              </a:rPr>
              <a:t>Following a map to find a new place and plan a route</a:t>
            </a:r>
          </a:p>
          <a:p>
            <a:pPr marL="208280" indent="-171450">
              <a:lnSpc>
                <a:spcPct val="100000"/>
              </a:lnSpc>
              <a:spcBef>
                <a:spcPts val="32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/>
                <a:cs typeface="Century Gothic"/>
              </a:rPr>
              <a:t>Use the points on a compass</a:t>
            </a:r>
          </a:p>
          <a:p>
            <a:pPr marL="208280" indent="-171450">
              <a:lnSpc>
                <a:spcPct val="100000"/>
              </a:lnSpc>
              <a:spcBef>
                <a:spcPts val="32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/>
                <a:cs typeface="Century Gothic"/>
              </a:rPr>
              <a:t>Know some key symbols on maps and signs when out in the local environment</a:t>
            </a:r>
          </a:p>
          <a:p>
            <a:pPr marL="208280" indent="-171450">
              <a:lnSpc>
                <a:spcPct val="100000"/>
              </a:lnSpc>
              <a:spcBef>
                <a:spcPts val="32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/>
                <a:cs typeface="Century Gothic"/>
              </a:rPr>
              <a:t>Know how to use a map, coordinates and a key</a:t>
            </a:r>
            <a:endParaRPr lang="en-US" sz="1000" dirty="0">
              <a:latin typeface="Century Gothic"/>
              <a:cs typeface="Century Gothic"/>
            </a:endParaRPr>
          </a:p>
          <a:p>
            <a:pPr marL="208280" indent="-171450">
              <a:lnSpc>
                <a:spcPct val="100000"/>
              </a:lnSpc>
              <a:spcBef>
                <a:spcPts val="320"/>
              </a:spcBef>
              <a:buFont typeface="Arial" panose="020B0604020202020204" pitchFamily="34" charset="0"/>
              <a:buChar char="•"/>
            </a:pPr>
            <a:endParaRPr lang="en-US" sz="1200" dirty="0">
              <a:latin typeface="Century Gothic"/>
              <a:cs typeface="Century Gothic"/>
            </a:endParaRPr>
          </a:p>
        </p:txBody>
      </p:sp>
      <p:pic>
        <p:nvPicPr>
          <p:cNvPr id="16" name="Picture 15" descr="https://lh4.ggpht.com/hpp9n8LN6Qc9n8labOZ-CLpfqf8LAe3D94GpYN4iQYTFH0zM82h6onWSF5nQY9TRCgj8=w300">
            <a:extLst>
              <a:ext uri="{FF2B5EF4-FFF2-40B4-BE49-F238E27FC236}">
                <a16:creationId xmlns:a16="http://schemas.microsoft.com/office/drawing/2014/main" id="{F418ABBC-6994-4270-9374-D978402E0E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221" y="62958"/>
            <a:ext cx="830279" cy="816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https://shop.viewranger.com/images/custom_images/GB25k.png">
            <a:extLst>
              <a:ext uri="{FF2B5EF4-FFF2-40B4-BE49-F238E27FC236}">
                <a16:creationId xmlns:a16="http://schemas.microsoft.com/office/drawing/2014/main" id="{303C816B-42B5-4140-B6B4-FA37D1BE50A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76263"/>
            <a:ext cx="830279" cy="763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Image result for Instructions - Gaiman">
            <a:extLst>
              <a:ext uri="{FF2B5EF4-FFF2-40B4-BE49-F238E27FC236}">
                <a16:creationId xmlns:a16="http://schemas.microsoft.com/office/drawing/2014/main" id="{0F31D719-EF3C-4E71-A9A2-A54059ED973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78" y="1674644"/>
            <a:ext cx="1078865" cy="1127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535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Symbol</vt:lpstr>
      <vt:lpstr>Office Theme</vt:lpstr>
      <vt:lpstr>Where do maps take us?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Were the Anglo-Saxons really smashing?</dc:title>
  <dc:creator>robert woodward</dc:creator>
  <cp:lastModifiedBy>R knipe</cp:lastModifiedBy>
  <cp:revision>15</cp:revision>
  <dcterms:created xsi:type="dcterms:W3CDTF">2017-10-10T11:42:31Z</dcterms:created>
  <dcterms:modified xsi:type="dcterms:W3CDTF">2022-01-06T14:35:58Z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2017-05-03T00:00:00Z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2017-10-10T00:00:00Z</vt:filetime>
  </property>
</Properties>
</file>