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0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1F6"/>
    <a:srgbClr val="E0F5FC"/>
    <a:srgbClr val="85D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091" autoAdjust="0"/>
  </p:normalViewPr>
  <p:slideViewPr>
    <p:cSldViewPr snapToGrid="0">
      <p:cViewPr varScale="1">
        <p:scale>
          <a:sx n="89" d="100"/>
          <a:sy n="89" d="100"/>
        </p:scale>
        <p:origin x="143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F9D9E-6D18-4E3E-AD67-DBBE6827D8C3}" type="datetimeFigureOut">
              <a:rPr lang="en-GB" smtClean="0"/>
              <a:t>10/01/2023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D6654-426B-4F56-B089-14668CFBE0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98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D6654-426B-4F56-B089-14668CFBE01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82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E0CF291-8EE2-4C07-8EF5-C88D04A26693}" type="datetimeFigureOut">
              <a:rPr lang="en-GB" smtClean="0"/>
              <a:t>10/01/2023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BDBD3E-A9A2-4D00-B8F7-F5C46B13391E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20000"/>
                <a:lumOff val="80000"/>
              </a:schemeClr>
            </a:gs>
            <a:gs pos="88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5982" y="273107"/>
            <a:ext cx="11591109" cy="636410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71626"/>
              </p:ext>
            </p:extLst>
          </p:nvPr>
        </p:nvGraphicFramePr>
        <p:xfrm>
          <a:off x="5870647" y="573255"/>
          <a:ext cx="5116384" cy="410118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53063">
                  <a:extLst>
                    <a:ext uri="{9D8B030D-6E8A-4147-A177-3AD203B41FA5}">
                      <a16:colId xmlns:a16="http://schemas.microsoft.com/office/drawing/2014/main" val="1017964943"/>
                    </a:ext>
                  </a:extLst>
                </a:gridCol>
                <a:gridCol w="3563321">
                  <a:extLst>
                    <a:ext uri="{9D8B030D-6E8A-4147-A177-3AD203B41FA5}">
                      <a16:colId xmlns:a16="http://schemas.microsoft.com/office/drawing/2014/main" val="3593375061"/>
                    </a:ext>
                  </a:extLst>
                </a:gridCol>
              </a:tblGrid>
              <a:tr h="397051">
                <a:tc>
                  <a:txBody>
                    <a:bodyPr/>
                    <a:lstStyle/>
                    <a:p>
                      <a:r>
                        <a:rPr lang="en-GB" sz="1100" dirty="0"/>
                        <a:t>Key Vocabulary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Definition 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906"/>
                  </a:ext>
                </a:extLst>
              </a:tr>
              <a:tr h="447459"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n-GB" sz="1100" baseline="0" dirty="0">
                          <a:latin typeface="Century Gothic" panose="020B0502020202020204" pitchFamily="34" charset="0"/>
                        </a:rPr>
                        <a:t> quality or characteristic of a material. For example, strong or flexible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908942"/>
                  </a:ext>
                </a:extLst>
              </a:tr>
              <a:tr h="506445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dissolve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entury Gothic" panose="020B0502020202020204" pitchFamily="34" charset="0"/>
                        </a:rPr>
                        <a:t>when a soluble solid mixes with liquid so completely that it will disappear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941849"/>
                  </a:ext>
                </a:extLst>
              </a:tr>
              <a:tr h="347222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soluble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entury Gothic" panose="020B0502020202020204" pitchFamily="34" charset="0"/>
                        </a:rPr>
                        <a:t>able to be dissolved, especially in water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656641"/>
                  </a:ext>
                </a:extLst>
              </a:tr>
              <a:tr h="342444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insoluble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entury Gothic" panose="020B0502020202020204" pitchFamily="34" charset="0"/>
                        </a:rPr>
                        <a:t>does not </a:t>
                      </a: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 dissolve in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80232"/>
                  </a:ext>
                </a:extLst>
              </a:tr>
              <a:tr h="337871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s</a:t>
                      </a:r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sieving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used to separate insoluble solids</a:t>
                      </a: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71623"/>
                  </a:ext>
                </a:extLst>
              </a:tr>
              <a:tr h="312204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f</a:t>
                      </a:r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used to separate an insoluble solid from a solution</a:t>
                      </a:r>
                      <a:endParaRPr lang="en-GB" sz="1100" b="0" i="0" dirty="0">
                        <a:solidFill>
                          <a:srgbClr val="202124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310850"/>
                  </a:ext>
                </a:extLst>
              </a:tr>
              <a:tr h="447459">
                <a:tc>
                  <a:txBody>
                    <a:bodyPr/>
                    <a:lstStyle/>
                    <a:p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evaporating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turn from liquid into vapour</a:t>
                      </a:r>
                      <a:endParaRPr lang="en-GB" sz="1100" b="0" i="0" dirty="0">
                        <a:solidFill>
                          <a:srgbClr val="202124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endParaRPr lang="en-GB" sz="1100" b="0" i="0" dirty="0">
                        <a:solidFill>
                          <a:srgbClr val="202124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073909"/>
                  </a:ext>
                </a:extLst>
              </a:tr>
              <a:tr h="447459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reversible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a change that can be reversed – you can get back what you started with</a:t>
                      </a:r>
                      <a:endParaRPr lang="en-GB" sz="1100" b="0" i="0" dirty="0">
                        <a:solidFill>
                          <a:srgbClr val="202124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861626"/>
                  </a:ext>
                </a:extLst>
              </a:tr>
              <a:tr h="271672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irreversible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solidFill>
                            <a:srgbClr val="202124"/>
                          </a:solidFill>
                          <a:effectLst/>
                          <a:latin typeface="Century Gothic" panose="020B0502020202020204" pitchFamily="34" charset="0"/>
                        </a:rPr>
                        <a:t>a change is permanent – new substances are made and you can't get the original ones back</a:t>
                      </a:r>
                      <a:endParaRPr lang="en-GB" sz="1100" b="0" i="0" dirty="0">
                        <a:solidFill>
                          <a:srgbClr val="202124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49683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7264" y="298566"/>
            <a:ext cx="998696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Science Year 5 Spring 1 and 2                       Could you be the next chemistry inventor?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5736"/>
              </p:ext>
            </p:extLst>
          </p:nvPr>
        </p:nvGraphicFramePr>
        <p:xfrm>
          <a:off x="517465" y="614586"/>
          <a:ext cx="5310376" cy="49239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1168">
                  <a:extLst>
                    <a:ext uri="{9D8B030D-6E8A-4147-A177-3AD203B41FA5}">
                      <a16:colId xmlns:a16="http://schemas.microsoft.com/office/drawing/2014/main" val="3009740099"/>
                    </a:ext>
                  </a:extLst>
                </a:gridCol>
                <a:gridCol w="2609208">
                  <a:extLst>
                    <a:ext uri="{9D8B030D-6E8A-4147-A177-3AD203B41FA5}">
                      <a16:colId xmlns:a16="http://schemas.microsoft.com/office/drawing/2014/main" val="302602166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will I know by the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end of the unit? 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761731"/>
                  </a:ext>
                </a:extLst>
              </a:tr>
              <a:tr h="55889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</a:rPr>
                        <a:t>Some materials can be changed by squashing, bending, twisting and stretching.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Materials can be natural or man-made.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31288"/>
                  </a:ext>
                </a:extLst>
              </a:tr>
              <a:tr h="400007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will I know by the</a:t>
                      </a:r>
                      <a:r>
                        <a:rPr lang="en-GB" sz="1050" b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end of the unit? </a:t>
                      </a:r>
                      <a:endParaRPr lang="en-GB" sz="105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477850"/>
                  </a:ext>
                </a:extLst>
              </a:tr>
              <a:tr h="60159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>
                          <a:latin typeface="Century Gothic" panose="020B0502020202020204" pitchFamily="34" charset="0"/>
                        </a:rPr>
                        <a:t>Materials that will dissolve are known as soluble. Materials that won't dissolve are insoluble.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Irreversible changes, like burning, cannot be undone. </a:t>
                      </a:r>
                    </a:p>
                    <a:p>
                      <a:pPr lvl="0"/>
                      <a:endParaRPr lang="en-GB" sz="105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55279"/>
                  </a:ext>
                </a:extLst>
              </a:tr>
              <a:tr h="601595">
                <a:tc>
                  <a:txBody>
                    <a:bodyPr/>
                    <a:lstStyle/>
                    <a:p>
                      <a:pPr algn="l"/>
                      <a:r>
                        <a:rPr lang="en-GB" sz="1050" b="0" u="none" dirty="0">
                          <a:latin typeface="Century Gothic" panose="020B0502020202020204" pitchFamily="34" charset="0"/>
                        </a:rPr>
                        <a:t>Dissolving occurs when the particles of certain solids mix with the particles of certain liquids.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Mixtures can be separated out by methods like filtering and evaporating.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338433"/>
                  </a:ext>
                </a:extLst>
              </a:tr>
              <a:tr h="945363">
                <a:tc>
                  <a:txBody>
                    <a:bodyPr/>
                    <a:lstStyle/>
                    <a:p>
                      <a:pPr algn="l"/>
                      <a:r>
                        <a:rPr lang="en-GB" sz="1050" b="0" u="none" dirty="0">
                          <a:latin typeface="Century Gothic" panose="020B0502020202020204" pitchFamily="34" charset="0"/>
                        </a:rPr>
                        <a:t>Heat can travel easily through thermal conductors. Metals are good thermal conductors, as they allow heat to move through them.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Not all solids will dissolve, and not all liquids will allow solids to dissolve.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736053"/>
                  </a:ext>
                </a:extLst>
              </a:tr>
              <a:tr h="773479">
                <a:tc>
                  <a:txBody>
                    <a:bodyPr/>
                    <a:lstStyle/>
                    <a:p>
                      <a:pPr algn="l"/>
                      <a:r>
                        <a:rPr lang="en-GB" sz="1050" b="0" u="none" dirty="0">
                          <a:latin typeface="Century Gothic" panose="020B0502020202020204" pitchFamily="34" charset="0"/>
                        </a:rPr>
                        <a:t>Thermal insulators do not let heat travel through them easily. Some fabrics, wood and plastics are good thermal insulators.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Melting, freezing, evaporating, condensing and dissolving are examples of reversible physical changes.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962844"/>
                  </a:ext>
                </a:extLst>
              </a:tr>
              <a:tr h="744663">
                <a:tc>
                  <a:txBody>
                    <a:bodyPr/>
                    <a:lstStyle/>
                    <a:p>
                      <a:pPr algn="l"/>
                      <a:r>
                        <a:rPr lang="en-GB" sz="1050" b="0" u="none" dirty="0">
                          <a:latin typeface="Century Gothic" panose="020B0502020202020204" pitchFamily="34" charset="0"/>
                        </a:rPr>
                        <a:t>Heat always travels from a warmer area to a cooler one.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050" b="0" baseline="0" dirty="0">
                          <a:latin typeface="Century Gothic" panose="020B0502020202020204" pitchFamily="34" charset="0"/>
                        </a:rPr>
                        <a:t>Spencer Silver’s accidental discovery resulted in the invention of the Post-It Note.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139047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A8F855B5-3959-4E16-AFE6-855702D6A2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225" y="-35268"/>
            <a:ext cx="1247775" cy="1073493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D442FA-8FFF-4D62-B36C-941A36AD4FC8}"/>
              </a:ext>
            </a:extLst>
          </p:cNvPr>
          <p:cNvSpPr txBox="1"/>
          <p:nvPr/>
        </p:nvSpPr>
        <p:spPr>
          <a:xfrm>
            <a:off x="5870647" y="4627053"/>
            <a:ext cx="2672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latin typeface="Century Gothic" panose="020B0502020202020204" pitchFamily="34" charset="0"/>
              </a:rPr>
              <a:t>Key diagrams</a:t>
            </a:r>
            <a:endParaRPr lang="en-GB" sz="1400" u="sng" dirty="0"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06D5D0-C970-49E6-8CD9-1EA801703384}"/>
              </a:ext>
            </a:extLst>
          </p:cNvPr>
          <p:cNvSpPr txBox="1"/>
          <p:nvPr/>
        </p:nvSpPr>
        <p:spPr>
          <a:xfrm>
            <a:off x="560271" y="5526055"/>
            <a:ext cx="21183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latin typeface="Century Gothic" panose="020B0502020202020204" pitchFamily="34" charset="0"/>
              </a:rPr>
              <a:t>Key Texts</a:t>
            </a:r>
          </a:p>
          <a:p>
            <a:r>
              <a:rPr lang="en-GB" sz="1200" dirty="0" err="1">
                <a:latin typeface="Century Gothic" panose="020B0502020202020204" pitchFamily="34" charset="0"/>
              </a:rPr>
              <a:t>Snackable</a:t>
            </a:r>
            <a:r>
              <a:rPr lang="en-GB" sz="1200" dirty="0">
                <a:latin typeface="Century Gothic" panose="020B0502020202020204" pitchFamily="34" charset="0"/>
              </a:rPr>
              <a:t> Science Experiments: 60 Edible Tests to Try and Taste – Vanstone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9CBE1F-8243-4972-82AF-DD426AC1B72C}"/>
              </a:ext>
            </a:extLst>
          </p:cNvPr>
          <p:cNvSpPr txBox="1"/>
          <p:nvPr/>
        </p:nvSpPr>
        <p:spPr>
          <a:xfrm>
            <a:off x="3529244" y="5623028"/>
            <a:ext cx="210762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latin typeface="Century Gothic" panose="020B0502020202020204" pitchFamily="34" charset="0"/>
              </a:rPr>
              <a:t>Key people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Spencer Silver</a:t>
            </a:r>
          </a:p>
          <a:p>
            <a:endParaRPr lang="en-GB" sz="1400" dirty="0">
              <a:latin typeface="Century Gothic" panose="020B0502020202020204" pitchFamily="34" charset="0"/>
            </a:endParaRPr>
          </a:p>
        </p:txBody>
      </p:sp>
      <p:pic>
        <p:nvPicPr>
          <p:cNvPr id="13" name="Picture 12" descr="Snackable Science Experiments: 60 Edible Tests to Try and Tast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35" y="5475868"/>
            <a:ext cx="692526" cy="10597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Spencer F. Silver, inventor of sticky note adhesive, dies at 8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4581889" y="5391174"/>
            <a:ext cx="1150466" cy="98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1066" y="4875126"/>
            <a:ext cx="3589858" cy="168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32428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5318</TotalTime>
  <Words>342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Courier New</vt:lpstr>
      <vt:lpstr>Trebuchet MS</vt:lpstr>
      <vt:lpstr>Verdana</vt:lpstr>
      <vt:lpstr>Wingdings 2</vt:lpstr>
      <vt:lpstr>Spring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A.Aktar</dc:creator>
  <cp:lastModifiedBy>R knipe</cp:lastModifiedBy>
  <cp:revision>175</cp:revision>
  <dcterms:modified xsi:type="dcterms:W3CDTF">2023-01-10T08:41:35Z</dcterms:modified>
</cp:coreProperties>
</file>