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68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6CA610-280E-4341-8033-C92AB78964D4}" type="datetimeFigureOut">
              <a:rPr lang="en-GB" smtClean="0"/>
              <a:t>10/01/2023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912B3C-D7FD-4CDE-8603-18A3B3D05C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6967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AD6654-426B-4F56-B089-14668CFBE01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4924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A49C7-0DBB-4CA1-B735-B7748FD18CC3}" type="datetimeFigureOut">
              <a:rPr lang="en-GB" smtClean="0"/>
              <a:t>10/01/2023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77176-285A-4EB8-BB35-863CD3851A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4498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A49C7-0DBB-4CA1-B735-B7748FD18CC3}" type="datetimeFigureOut">
              <a:rPr lang="en-GB" smtClean="0"/>
              <a:t>10/01/2023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77176-285A-4EB8-BB35-863CD3851A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845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A49C7-0DBB-4CA1-B735-B7748FD18CC3}" type="datetimeFigureOut">
              <a:rPr lang="en-GB" smtClean="0"/>
              <a:t>10/01/2023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77176-285A-4EB8-BB35-863CD3851A95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889553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A49C7-0DBB-4CA1-B735-B7748FD18CC3}" type="datetimeFigureOut">
              <a:rPr lang="en-GB" smtClean="0"/>
              <a:t>10/01/2023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77176-285A-4EB8-BB35-863CD3851A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79414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A49C7-0DBB-4CA1-B735-B7748FD18CC3}" type="datetimeFigureOut">
              <a:rPr lang="en-GB" smtClean="0"/>
              <a:t>10/01/2023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77176-285A-4EB8-BB35-863CD3851A95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171176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A49C7-0DBB-4CA1-B735-B7748FD18CC3}" type="datetimeFigureOut">
              <a:rPr lang="en-GB" smtClean="0"/>
              <a:t>10/01/2023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77176-285A-4EB8-BB35-863CD3851A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09439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A49C7-0DBB-4CA1-B735-B7748FD18CC3}" type="datetimeFigureOut">
              <a:rPr lang="en-GB" smtClean="0"/>
              <a:t>10/01/2023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77176-285A-4EB8-BB35-863CD3851A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77601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A49C7-0DBB-4CA1-B735-B7748FD18CC3}" type="datetimeFigureOut">
              <a:rPr lang="en-GB" smtClean="0"/>
              <a:t>10/01/2023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77176-285A-4EB8-BB35-863CD3851A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8316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A49C7-0DBB-4CA1-B735-B7748FD18CC3}" type="datetimeFigureOut">
              <a:rPr lang="en-GB" smtClean="0"/>
              <a:t>10/01/2023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77176-285A-4EB8-BB35-863CD3851A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4867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A49C7-0DBB-4CA1-B735-B7748FD18CC3}" type="datetimeFigureOut">
              <a:rPr lang="en-GB" smtClean="0"/>
              <a:t>10/01/2023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77176-285A-4EB8-BB35-863CD3851A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358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A49C7-0DBB-4CA1-B735-B7748FD18CC3}" type="datetimeFigureOut">
              <a:rPr lang="en-GB" smtClean="0"/>
              <a:t>10/01/2023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77176-285A-4EB8-BB35-863CD3851A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3531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A49C7-0DBB-4CA1-B735-B7748FD18CC3}" type="datetimeFigureOut">
              <a:rPr lang="en-GB" smtClean="0"/>
              <a:t>10/01/2023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77176-285A-4EB8-BB35-863CD3851A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0909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A49C7-0DBB-4CA1-B735-B7748FD18CC3}" type="datetimeFigureOut">
              <a:rPr lang="en-GB" smtClean="0"/>
              <a:t>10/01/2023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77176-285A-4EB8-BB35-863CD3851A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4188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A49C7-0DBB-4CA1-B735-B7748FD18CC3}" type="datetimeFigureOut">
              <a:rPr lang="en-GB" smtClean="0"/>
              <a:t>10/01/2023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77176-285A-4EB8-BB35-863CD3851A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1451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A49C7-0DBB-4CA1-B735-B7748FD18CC3}" type="datetimeFigureOut">
              <a:rPr lang="en-GB" smtClean="0"/>
              <a:t>10/01/2023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77176-285A-4EB8-BB35-863CD3851A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234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A49C7-0DBB-4CA1-B735-B7748FD18CC3}" type="datetimeFigureOut">
              <a:rPr lang="en-GB" smtClean="0"/>
              <a:t>10/01/2023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77176-285A-4EB8-BB35-863CD3851A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1478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A49C7-0DBB-4CA1-B735-B7748FD18CC3}" type="datetimeFigureOut">
              <a:rPr lang="en-GB" smtClean="0"/>
              <a:t>10/01/2023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6A77176-285A-4EB8-BB35-863CD3851A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3478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tmp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75982" y="313034"/>
            <a:ext cx="11591109" cy="636410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t"/>
            <a:r>
              <a:rPr lang="en-GB" b="1"/>
              <a:t>What do I need to know from previous topics? </a:t>
            </a:r>
            <a:endParaRPr lang="en-GB"/>
          </a:p>
          <a:p>
            <a:pPr fontAlgn="t"/>
            <a:r>
              <a:rPr lang="en-US"/>
              <a:t>Spot a pattern between how much force is applied and how far an object moves.</a:t>
            </a:r>
            <a:endParaRPr lang="en-GB"/>
          </a:p>
          <a:p>
            <a:pPr fontAlgn="t"/>
            <a:r>
              <a:rPr lang="en-US"/>
              <a:t>Use arrows to show forces acting in scientific diagrams.</a:t>
            </a:r>
            <a:endParaRPr lang="en-GB"/>
          </a:p>
          <a:p>
            <a:pPr fontAlgn="t"/>
            <a:r>
              <a:rPr lang="en-US"/>
              <a:t>Explain how the greater the friction, the more force    Know some forces need contact, but magnetism </a:t>
            </a:r>
            <a:endParaRPr lang="en-GB"/>
          </a:p>
          <a:p>
            <a:pPr fontAlgn="t"/>
            <a:r>
              <a:rPr lang="en-US"/>
              <a:t>is needed to move something.                                         and gravity are non-contact force. </a:t>
            </a:r>
            <a:endParaRPr lang="en-GB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7153325" y="1129158"/>
          <a:ext cx="4573655" cy="4283336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004663">
                  <a:extLst>
                    <a:ext uri="{9D8B030D-6E8A-4147-A177-3AD203B41FA5}">
                      <a16:colId xmlns:a16="http://schemas.microsoft.com/office/drawing/2014/main" val="1017964943"/>
                    </a:ext>
                  </a:extLst>
                </a:gridCol>
                <a:gridCol w="2568992">
                  <a:extLst>
                    <a:ext uri="{9D8B030D-6E8A-4147-A177-3AD203B41FA5}">
                      <a16:colId xmlns:a16="http://schemas.microsoft.com/office/drawing/2014/main" val="3593375061"/>
                    </a:ext>
                  </a:extLst>
                </a:gridCol>
              </a:tblGrid>
              <a:tr h="251870">
                <a:tc>
                  <a:txBody>
                    <a:bodyPr/>
                    <a:lstStyle/>
                    <a:p>
                      <a:r>
                        <a:rPr lang="en-GB" sz="1200" dirty="0"/>
                        <a:t>Key Vocabulary</a:t>
                      </a:r>
                      <a:endParaRPr lang="en-GB" sz="12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Definition </a:t>
                      </a:r>
                      <a:endParaRPr lang="en-GB" sz="12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61906"/>
                  </a:ext>
                </a:extLst>
              </a:tr>
              <a:tr h="335838"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rgbClr val="7FC184"/>
                          </a:solidFill>
                          <a:latin typeface="Century Gothic" panose="020B0502020202020204" pitchFamily="34" charset="0"/>
                        </a:rPr>
                        <a:t>fossil</a:t>
                      </a:r>
                    </a:p>
                  </a:txBody>
                  <a:tcPr marL="91437" marR="91437" marT="45726" marB="45726"/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 fossil is the preserved remains or traces of a dead organism.</a:t>
                      </a:r>
                      <a:endParaRPr lang="en-GB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37" marR="91437" marT="45726" marB="45726"/>
                </a:tc>
                <a:extLst>
                  <a:ext uri="{0D108BD9-81ED-4DB2-BD59-A6C34878D82A}">
                    <a16:rowId xmlns:a16="http://schemas.microsoft.com/office/drawing/2014/main" val="1720908942"/>
                  </a:ext>
                </a:extLst>
              </a:tr>
              <a:tr h="461773"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rgbClr val="7FC184"/>
                          </a:solidFill>
                          <a:latin typeface="Century Gothic" panose="020B0502020202020204" pitchFamily="34" charset="0"/>
                        </a:rPr>
                        <a:t>soil</a:t>
                      </a:r>
                    </a:p>
                  </a:txBody>
                  <a:tcPr marL="91437" marR="91437" marT="45726" marB="45726"/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Soil consists of a mix of organic material (decayed plants and animals) and broken bits of rocks and minerals.</a:t>
                      </a:r>
                      <a:endParaRPr lang="en-GB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37" marR="91437" marT="45726" marB="45726"/>
                </a:tc>
                <a:extLst>
                  <a:ext uri="{0D108BD9-81ED-4DB2-BD59-A6C34878D82A}">
                    <a16:rowId xmlns:a16="http://schemas.microsoft.com/office/drawing/2014/main" val="2716656641"/>
                  </a:ext>
                </a:extLst>
              </a:tr>
              <a:tr h="623666"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rgbClr val="7FC184"/>
                          </a:solidFill>
                          <a:latin typeface="Century Gothic" panose="020B0502020202020204" pitchFamily="34" charset="0"/>
                        </a:rPr>
                        <a:t>sedimentary</a:t>
                      </a:r>
                    </a:p>
                  </a:txBody>
                  <a:tcPr marL="91437" marR="91437" marT="45726" marB="45726"/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Sedimentary rocks are made when sand, mud and pebbles get laid down in layers. Over time, these layers are squashed under more and more layers.</a:t>
                      </a:r>
                      <a:endParaRPr lang="en-GB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37" marR="91437" marT="45726" marB="45726"/>
                </a:tc>
                <a:extLst>
                  <a:ext uri="{0D108BD9-81ED-4DB2-BD59-A6C34878D82A}">
                    <a16:rowId xmlns:a16="http://schemas.microsoft.com/office/drawing/2014/main" val="427871623"/>
                  </a:ext>
                </a:extLst>
              </a:tr>
              <a:tr h="587708"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rgbClr val="7FC184"/>
                          </a:solidFill>
                          <a:latin typeface="Century Gothic" panose="020B0502020202020204" pitchFamily="34" charset="0"/>
                        </a:rPr>
                        <a:t>metamorphic</a:t>
                      </a:r>
                    </a:p>
                  </a:txBody>
                  <a:tcPr marL="91437" marR="91437" marT="45726" marB="45726"/>
                </a:tc>
                <a:tc>
                  <a:txBody>
                    <a:bodyPr/>
                    <a:lstStyle/>
                    <a:p>
                      <a:r>
                        <a:rPr lang="en-GB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When a rock experiences heat and pressure, it becomes a metamorphic rock. All metamorphic rocks start as another type of rock.</a:t>
                      </a:r>
                      <a:endParaRPr lang="en-GB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37" marR="91437" marT="45726" marB="45726"/>
                </a:tc>
                <a:extLst>
                  <a:ext uri="{0D108BD9-81ED-4DB2-BD59-A6C34878D82A}">
                    <a16:rowId xmlns:a16="http://schemas.microsoft.com/office/drawing/2014/main" val="2797310850"/>
                  </a:ext>
                </a:extLst>
              </a:tr>
              <a:tr h="930064"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rgbClr val="7FC184"/>
                          </a:solidFill>
                          <a:latin typeface="Century Gothic" panose="020B0502020202020204" pitchFamily="34" charset="0"/>
                        </a:rPr>
                        <a:t>igneous</a:t>
                      </a:r>
                    </a:p>
                  </a:txBody>
                  <a:tcPr marL="91437" marR="91437" marT="45726" marB="45726"/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Igneous rock is formed when magma cools and solidifies, it may do this above or below the Earth's surface.</a:t>
                      </a:r>
                      <a:endParaRPr lang="en-GB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37" marR="91437" marT="45726" marB="45726"/>
                </a:tc>
                <a:extLst>
                  <a:ext uri="{0D108BD9-81ED-4DB2-BD59-A6C34878D82A}">
                    <a16:rowId xmlns:a16="http://schemas.microsoft.com/office/drawing/2014/main" val="3727275273"/>
                  </a:ext>
                </a:extLst>
              </a:tr>
              <a:tr h="930064"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rgbClr val="7FC184"/>
                          </a:solidFill>
                          <a:latin typeface="Century Gothic" panose="020B0502020202020204" pitchFamily="34" charset="0"/>
                        </a:rPr>
                        <a:t>organic matter</a:t>
                      </a:r>
                    </a:p>
                  </a:txBody>
                  <a:tcPr marL="91437" marR="91437" marT="45726" marB="45726"/>
                </a:tc>
                <a:tc>
                  <a:txBody>
                    <a:bodyPr/>
                    <a:lstStyle/>
                    <a:p>
                      <a:r>
                        <a:rPr lang="en-GB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Organic matter is matter that has come from a recently living organism. It is capable of decaying.</a:t>
                      </a:r>
                      <a:endParaRPr lang="en-GB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37" marR="91437" marT="45726" marB="45726"/>
                </a:tc>
                <a:extLst>
                  <a:ext uri="{0D108BD9-81ED-4DB2-BD59-A6C34878D82A}">
                    <a16:rowId xmlns:a16="http://schemas.microsoft.com/office/drawing/2014/main" val="3028498059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641686" y="271892"/>
            <a:ext cx="998696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Century Gothic" panose="020B0502020202020204" pitchFamily="34" charset="0"/>
              </a:rPr>
              <a:t>Science Year 3 – Autumn term 1 What do rocks tell us about the way the Earth was formed? 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/>
          </p:nvPr>
        </p:nvGraphicFramePr>
        <p:xfrm>
          <a:off x="573436" y="1801106"/>
          <a:ext cx="6040711" cy="320663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55420">
                  <a:extLst>
                    <a:ext uri="{9D8B030D-6E8A-4147-A177-3AD203B41FA5}">
                      <a16:colId xmlns:a16="http://schemas.microsoft.com/office/drawing/2014/main" val="3009740099"/>
                    </a:ext>
                  </a:extLst>
                </a:gridCol>
                <a:gridCol w="2985291">
                  <a:extLst>
                    <a:ext uri="{9D8B030D-6E8A-4147-A177-3AD203B41FA5}">
                      <a16:colId xmlns:a16="http://schemas.microsoft.com/office/drawing/2014/main" val="302602166"/>
                    </a:ext>
                  </a:extLst>
                </a:gridCol>
              </a:tblGrid>
              <a:tr h="261009"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What will I know by the</a:t>
                      </a:r>
                      <a:r>
                        <a:rPr lang="en-GB" sz="120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end of the unit? </a:t>
                      </a:r>
                      <a:endParaRPr lang="en-GB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0761731"/>
                  </a:ext>
                </a:extLst>
              </a:tr>
              <a:tr h="72502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Sediment deposited over time, often as layers at the bottom of lakes and oceans, forms sedimentary rocks.</a:t>
                      </a:r>
                      <a:endParaRPr lang="en-GB" sz="1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l"/>
                      <a:endParaRPr lang="en-GB" sz="1000" b="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000" b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Mary Anning was a famous fossil collector. She discovered the first ichthyosaur fossil in 1811 when she was only 12 years old.</a:t>
                      </a:r>
                      <a:endParaRPr lang="en-GB" sz="1000" b="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431288"/>
                  </a:ext>
                </a:extLst>
              </a:tr>
              <a:tr h="59773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Extreme pressure and heat over time forms metamorphic rocks. Examples are marble and slate.</a:t>
                      </a:r>
                      <a:endParaRPr lang="en-GB" sz="1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000" b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Rocks have different masses. Some are very heavy like granite and some are very light like pumice.</a:t>
                      </a:r>
                      <a:endParaRPr lang="en-GB" sz="1000" b="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8338433"/>
                  </a:ext>
                </a:extLst>
              </a:tr>
              <a:tr h="72502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When magma cools and solidifies it forms igneous rock. Examples are granite and pumice.</a:t>
                      </a:r>
                      <a:endParaRPr lang="en-GB" sz="1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l"/>
                      <a:endParaRPr lang="en-GB" sz="1000" b="0" u="none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Humans can make rocks. The Romans first used concrete. Concrete is a mixture of water, stones and cement.</a:t>
                      </a:r>
                      <a:endParaRPr lang="en-GB" sz="1000" b="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3736053"/>
                  </a:ext>
                </a:extLst>
              </a:tr>
              <a:tr h="88452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Rocks have been used by humans for millions of years, from early tools and weapons through to various construction materials.</a:t>
                      </a:r>
                      <a:endParaRPr lang="en-GB" sz="1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l"/>
                      <a:endParaRPr lang="en-GB" sz="1000" b="0" u="none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000" b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Soil contains organic material(decaying  plants and animals). Many creatures can be found in soils. Worms make passages in the soil that helps plants to grow.</a:t>
                      </a:r>
                      <a:endParaRPr lang="en-GB" sz="1000" b="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8962844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A8F855B5-3959-4E16-AFE6-855702D6A27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6818" y="0"/>
            <a:ext cx="1219200" cy="1017306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8D442FA-8FFF-4D62-B36C-941A36AD4FC8}"/>
              </a:ext>
            </a:extLst>
          </p:cNvPr>
          <p:cNvSpPr txBox="1"/>
          <p:nvPr/>
        </p:nvSpPr>
        <p:spPr>
          <a:xfrm>
            <a:off x="465020" y="4682085"/>
            <a:ext cx="3574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Key diagrams Fossil </a:t>
            </a:r>
          </a:p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Formation	                          Soil Layers</a:t>
            </a: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006D5D0-C970-49E6-8CD9-1EA801703384}"/>
              </a:ext>
            </a:extLst>
          </p:cNvPr>
          <p:cNvSpPr txBox="1"/>
          <p:nvPr/>
        </p:nvSpPr>
        <p:spPr>
          <a:xfrm>
            <a:off x="7721696" y="5606083"/>
            <a:ext cx="3176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Key Texts</a:t>
            </a: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9CBE1F-8243-4972-82AF-DD426AC1B72C}"/>
              </a:ext>
            </a:extLst>
          </p:cNvPr>
          <p:cNvSpPr txBox="1"/>
          <p:nvPr/>
        </p:nvSpPr>
        <p:spPr>
          <a:xfrm>
            <a:off x="3799922" y="5504282"/>
            <a:ext cx="3176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Scientists - Fossil Collector</a:t>
            </a:r>
          </a:p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Mary Anning</a:t>
            </a: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D4F9DFA4-C471-4254-B6EC-71A2402CDE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66315" y="5076550"/>
            <a:ext cx="1460665" cy="1509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7AAF347-E457-4277-8C91-93731DF149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53090" y="5085445"/>
            <a:ext cx="1246605" cy="15006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ECCAF71-3C0C-428F-8A0A-5113AB731A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75800" y="5264501"/>
            <a:ext cx="755730" cy="130792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DEBC862-5E54-4BED-A867-12387C48E8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4154" y="5264501"/>
            <a:ext cx="1686276" cy="1200776"/>
          </a:xfrm>
          <a:prstGeom prst="rect">
            <a:avLst/>
          </a:prstGeom>
        </p:spPr>
      </p:pic>
      <p:pic>
        <p:nvPicPr>
          <p:cNvPr id="14" name="Content Placeholder 3" descr="Screen Clipping">
            <a:extLst>
              <a:ext uri="{FF2B5EF4-FFF2-40B4-BE49-F238E27FC236}">
                <a16:creationId xmlns:a16="http://schemas.microsoft.com/office/drawing/2014/main" id="{44CB17EE-73A7-4FA3-98A0-A8EF2C4C172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380" y="5201226"/>
            <a:ext cx="981963" cy="1343739"/>
          </a:xfrm>
          <a:prstGeom prst="rect">
            <a:avLst/>
          </a:prstGeom>
        </p:spPr>
      </p:pic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D6078F9F-2283-4239-A52E-6F0F551F46D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73435" y="679086"/>
          <a:ext cx="6040711" cy="114315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28652">
                  <a:extLst>
                    <a:ext uri="{9D8B030D-6E8A-4147-A177-3AD203B41FA5}">
                      <a16:colId xmlns:a16="http://schemas.microsoft.com/office/drawing/2014/main" val="528058307"/>
                    </a:ext>
                  </a:extLst>
                </a:gridCol>
                <a:gridCol w="3012059">
                  <a:extLst>
                    <a:ext uri="{9D8B030D-6E8A-4147-A177-3AD203B41FA5}">
                      <a16:colId xmlns:a16="http://schemas.microsoft.com/office/drawing/2014/main" val="3774564615"/>
                    </a:ext>
                  </a:extLst>
                </a:gridCol>
              </a:tblGrid>
              <a:tr h="274387"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What do</a:t>
                      </a:r>
                      <a:r>
                        <a:rPr lang="en-GB" sz="120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I need to know from previous topics? </a:t>
                      </a:r>
                      <a:endParaRPr lang="en-GB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9191534"/>
                  </a:ext>
                </a:extLst>
              </a:tr>
              <a:tr h="377070">
                <a:tc>
                  <a:txBody>
                    <a:bodyPr/>
                    <a:lstStyle/>
                    <a:p>
                      <a:pPr algn="l"/>
                      <a:r>
                        <a:rPr lang="en-US" sz="900" b="0" u="none" dirty="0">
                          <a:latin typeface="Century Gothic" panose="020B0502020202020204" pitchFamily="34" charset="0"/>
                        </a:rPr>
                        <a:t>Compared different materials including rock and thought about what they are used for.</a:t>
                      </a:r>
                      <a:endParaRPr lang="en-GB" sz="900" b="0" u="none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900" b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Explained how the shape of some solid objects can be changed by squashing, bending, twisting and stretching. </a:t>
                      </a:r>
                      <a:endParaRPr lang="en-GB" sz="900" b="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3269601"/>
                  </a:ext>
                </a:extLst>
              </a:tr>
              <a:tr h="365849">
                <a:tc gridSpan="2">
                  <a:txBody>
                    <a:bodyPr/>
                    <a:lstStyle/>
                    <a:p>
                      <a:pPr algn="l"/>
                      <a:r>
                        <a:rPr lang="en-US" sz="900" b="0" u="none" dirty="0">
                          <a:latin typeface="Century Gothic" panose="020B0502020202020204" pitchFamily="34" charset="0"/>
                        </a:rPr>
                        <a:t>Explained how different materials are suitable for a </a:t>
                      </a:r>
                    </a:p>
                    <a:p>
                      <a:pPr algn="l"/>
                      <a:r>
                        <a:rPr lang="en-US" sz="900" b="0" u="none" dirty="0">
                          <a:latin typeface="Century Gothic" panose="020B0502020202020204" pitchFamily="34" charset="0"/>
                        </a:rPr>
                        <a:t>particular purpose.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vl="0"/>
                      <a:endParaRPr lang="en-GB" sz="1200" b="0" baseline="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48107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502362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</TotalTime>
  <Words>476</Words>
  <Application>Microsoft Office PowerPoint</Application>
  <PresentationFormat>Widescreen</PresentationFormat>
  <Paragraphs>40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Century Gothic</vt:lpstr>
      <vt:lpstr>Trebuchet MS</vt:lpstr>
      <vt:lpstr>Wingdings 3</vt:lpstr>
      <vt:lpstr>Facet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 Lally</dc:creator>
  <cp:lastModifiedBy>R knipe</cp:lastModifiedBy>
  <cp:revision>1</cp:revision>
  <dcterms:created xsi:type="dcterms:W3CDTF">2022-09-26T08:07:59Z</dcterms:created>
  <dcterms:modified xsi:type="dcterms:W3CDTF">2023-01-10T08:39:47Z</dcterms:modified>
</cp:coreProperties>
</file>